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4"/>
  </p:notesMasterIdLst>
  <p:sldIdLst>
    <p:sldId id="269" r:id="rId3"/>
    <p:sldId id="315" r:id="rId4"/>
    <p:sldId id="279" r:id="rId5"/>
    <p:sldId id="303" r:id="rId6"/>
    <p:sldId id="300" r:id="rId7"/>
    <p:sldId id="316" r:id="rId8"/>
    <p:sldId id="321" r:id="rId9"/>
    <p:sldId id="323" r:id="rId10"/>
    <p:sldId id="318" r:id="rId11"/>
    <p:sldId id="327" r:id="rId12"/>
    <p:sldId id="324" r:id="rId13"/>
    <p:sldId id="309" r:id="rId14"/>
    <p:sldId id="331" r:id="rId15"/>
    <p:sldId id="320" r:id="rId16"/>
    <p:sldId id="325" r:id="rId17"/>
    <p:sldId id="317" r:id="rId18"/>
    <p:sldId id="314" r:id="rId19"/>
    <p:sldId id="332" r:id="rId20"/>
    <p:sldId id="333" r:id="rId21"/>
    <p:sldId id="330" r:id="rId22"/>
    <p:sldId id="293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CE6"/>
    <a:srgbClr val="D9FF1A"/>
    <a:srgbClr val="6088AD"/>
    <a:srgbClr val="3287D8"/>
    <a:srgbClr val="447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74534" autoAdjust="0"/>
  </p:normalViewPr>
  <p:slideViewPr>
    <p:cSldViewPr snapToGrid="0">
      <p:cViewPr varScale="1">
        <p:scale>
          <a:sx n="114" d="100"/>
          <a:sy n="114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3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1DD79-7D9A-4DBF-9B22-D8CC38FF1DE5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9E0-8A4F-4684-BED4-8F82A4C1F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0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8E9E0-8A4F-4684-BED4-8F82A4C1F2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83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8E9E0-8A4F-4684-BED4-8F82A4C1F2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37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我们用不同</a:t>
            </a:r>
            <a:r>
              <a:rPr lang="en-US" altLang="zh-CN" dirty="0"/>
              <a:t>token</a:t>
            </a:r>
            <a:r>
              <a:rPr lang="zh-CN" altLang="en-US" dirty="0"/>
              <a:t>捕捉</a:t>
            </a:r>
            <a:r>
              <a:rPr lang="en-US" altLang="zh-CN" dirty="0" err="1"/>
              <a:t>MyWorld</a:t>
            </a:r>
            <a:r>
              <a:rPr lang="zh-CN" altLang="en-US" dirty="0"/>
              <a:t>参与者创造的价值，并进行激励：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NFT</a:t>
            </a:r>
            <a:r>
              <a:rPr lang="zh-CN" altLang="en-US" dirty="0"/>
              <a:t>：每个节点铸造一枚，捕捉节点的未来现金流折现价值，实现资产转让交易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 err="1"/>
              <a:t>MyWorld</a:t>
            </a:r>
            <a:r>
              <a:rPr lang="zh-CN" altLang="en-US" dirty="0"/>
              <a:t>功能积分：</a:t>
            </a:r>
            <a:r>
              <a:rPr lang="en-US" altLang="zh-CN" dirty="0" err="1"/>
              <a:t>Myworld</a:t>
            </a:r>
            <a:r>
              <a:rPr lang="zh-CN" altLang="en-US" dirty="0"/>
              <a:t>使用者根据数据用量，向节点搭建者支付，体现网络使用价值；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 err="1"/>
              <a:t>MyWorld</a:t>
            </a:r>
            <a:r>
              <a:rPr lang="zh-CN" altLang="en-US" dirty="0"/>
              <a:t>治理积分：无上限，根据数据用量发放，使用者越多用量越大发放越多，节点、使用者、运维团队皆可获得。体现网络效应，同时根据用量分配社区话语权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8E9E0-8A4F-4684-BED4-8F82A4C1F2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978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8E9E0-8A4F-4684-BED4-8F82A4C1F24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153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8E9E0-8A4F-4684-BED4-8F82A4C1F24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86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64234" y="2912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E5A7-2F43-4D53-8D4B-132459F3729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88AC-C427-47CE-AA86-F0E4F54D96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E5A7-2F43-4D53-8D4B-132459F3729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88AC-C427-47CE-AA86-F0E4F54D96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E5A7-2F43-4D53-8D4B-132459F3729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88AC-C427-47CE-AA86-F0E4F54D967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底_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E5A7-2F43-4D53-8D4B-132459F3729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88AC-C427-47CE-AA86-F0E4F54D96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E5A7-2F43-4D53-8D4B-132459F3729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88AC-C427-47CE-AA86-F0E4F54D96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E5A7-2F43-4D53-8D4B-132459F3729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88AC-C427-47CE-AA86-F0E4F54D96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E5A7-2F43-4D53-8D4B-132459F3729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88AC-C427-47CE-AA86-F0E4F54D96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E5A7-2F43-4D53-8D4B-132459F3729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88AC-C427-47CE-AA86-F0E4F54D96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E5A7-2F43-4D53-8D4B-132459F3729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88AC-C427-47CE-AA86-F0E4F54D96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E5A7-2F43-4D53-8D4B-132459F3729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88AC-C427-47CE-AA86-F0E4F54D96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AE5A7-2F43-4D53-8D4B-132459F3729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188AC-C427-47CE-AA86-F0E4F54D96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jp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675898" y="1693568"/>
            <a:ext cx="3151831" cy="73866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en-US" altLang="zh-CN" sz="4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endParaRPr kumimoji="1"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27221" y="2740508"/>
            <a:ext cx="8156348" cy="8309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全球分布式虚拟运营网络</a:t>
            </a:r>
            <a:endParaRPr kumimoji="1"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51909" y="6100091"/>
            <a:ext cx="3737810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Group@2023 Shanghai 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71899" y="4130068"/>
            <a:ext cx="2211661" cy="30162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</a:rPr>
              <a:t>Global Distributed Virtual Operations Network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5E868062-B83E-418C-1AD6-43D1C297176E}"/>
              </a:ext>
            </a:extLst>
          </p:cNvPr>
          <p:cNvCxnSpPr/>
          <p:nvPr/>
        </p:nvCxnSpPr>
        <p:spPr>
          <a:xfrm flipV="1">
            <a:off x="234411" y="1527548"/>
            <a:ext cx="801796" cy="3458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F7644AE0-0F5B-9934-0992-F4F9C0C5A1E0}"/>
              </a:ext>
            </a:extLst>
          </p:cNvPr>
          <p:cNvSpPr txBox="1"/>
          <p:nvPr/>
        </p:nvSpPr>
        <p:spPr>
          <a:xfrm>
            <a:off x="1134190" y="1354976"/>
            <a:ext cx="1629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安装激活流程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93F7E87-D9FC-CB34-2251-E0B099A24B58}"/>
              </a:ext>
            </a:extLst>
          </p:cNvPr>
          <p:cNvCxnSpPr/>
          <p:nvPr/>
        </p:nvCxnSpPr>
        <p:spPr>
          <a:xfrm flipV="1">
            <a:off x="234411" y="1865600"/>
            <a:ext cx="801796" cy="34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269F890D-82A5-F62A-74C5-9A6772499ADA}"/>
              </a:ext>
            </a:extLst>
          </p:cNvPr>
          <p:cNvSpPr txBox="1"/>
          <p:nvPr/>
        </p:nvSpPr>
        <p:spPr>
          <a:xfrm>
            <a:off x="1134190" y="1705728"/>
            <a:ext cx="1629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预制开发流程</a:t>
            </a:r>
          </a:p>
        </p:txBody>
      </p:sp>
      <p:sp>
        <p:nvSpPr>
          <p:cNvPr id="57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系统流程图</a:t>
            </a:r>
          </a:p>
        </p:txBody>
      </p:sp>
      <p:sp>
        <p:nvSpPr>
          <p:cNvPr id="59" name="圆角矩形 80">
            <a:extLst>
              <a:ext uri="{FF2B5EF4-FFF2-40B4-BE49-F238E27FC236}">
                <a16:creationId xmlns:a16="http://schemas.microsoft.com/office/drawing/2014/main" id="{1C9244D9-8480-E8EF-D58F-0C89041D1205}"/>
              </a:ext>
            </a:extLst>
          </p:cNvPr>
          <p:cNvSpPr/>
          <p:nvPr/>
        </p:nvSpPr>
        <p:spPr>
          <a:xfrm>
            <a:off x="1932935" y="3138837"/>
            <a:ext cx="2597812" cy="1736074"/>
          </a:xfrm>
          <a:prstGeom prst="roundRect">
            <a:avLst>
              <a:gd name="adj" fmla="val 5480"/>
            </a:avLst>
          </a:prstGeom>
          <a:noFill/>
          <a:ln w="1270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圆角矩形 70">
            <a:extLst>
              <a:ext uri="{FF2B5EF4-FFF2-40B4-BE49-F238E27FC236}">
                <a16:creationId xmlns:a16="http://schemas.microsoft.com/office/drawing/2014/main" id="{999EDA4A-D3CB-202D-D4D8-108E37CDC060}"/>
              </a:ext>
            </a:extLst>
          </p:cNvPr>
          <p:cNvSpPr/>
          <p:nvPr/>
        </p:nvSpPr>
        <p:spPr>
          <a:xfrm>
            <a:off x="2060012" y="3390347"/>
            <a:ext cx="837524" cy="448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 1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1">
            <a:extLst>
              <a:ext uri="{FF2B5EF4-FFF2-40B4-BE49-F238E27FC236}">
                <a16:creationId xmlns:a16="http://schemas.microsoft.com/office/drawing/2014/main" id="{35F0BBBA-E798-0905-1899-F9FD182A1500}"/>
              </a:ext>
            </a:extLst>
          </p:cNvPr>
          <p:cNvSpPr/>
          <p:nvPr/>
        </p:nvSpPr>
        <p:spPr>
          <a:xfrm>
            <a:off x="139479" y="3741975"/>
            <a:ext cx="991660" cy="536714"/>
          </a:xfrm>
          <a:prstGeom prst="roundRect">
            <a:avLst/>
          </a:prstGeom>
          <a:solidFill>
            <a:srgbClr val="2E9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Users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EA61B4E-1ADF-3DE5-E03A-CCD0D09F76C0}"/>
              </a:ext>
            </a:extLst>
          </p:cNvPr>
          <p:cNvSpPr txBox="1"/>
          <p:nvPr/>
        </p:nvSpPr>
        <p:spPr>
          <a:xfrm>
            <a:off x="9751532" y="1914815"/>
            <a:ext cx="20022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A. Install  SDK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45A04F71-B8A0-6C8F-BDFA-9F220FDA4E92}"/>
              </a:ext>
            </a:extLst>
          </p:cNvPr>
          <p:cNvCxnSpPr>
            <a:stCxn id="93" idx="1"/>
            <a:endCxn id="95" idx="3"/>
          </p:cNvCxnSpPr>
          <p:nvPr/>
        </p:nvCxnSpPr>
        <p:spPr>
          <a:xfrm flipH="1" flipV="1">
            <a:off x="9770587" y="4006220"/>
            <a:ext cx="981387" cy="411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37">
            <a:extLst>
              <a:ext uri="{FF2B5EF4-FFF2-40B4-BE49-F238E27FC236}">
                <a16:creationId xmlns:a16="http://schemas.microsoft.com/office/drawing/2014/main" id="{FC23A402-3C70-B096-C06D-10788803D7E0}"/>
              </a:ext>
            </a:extLst>
          </p:cNvPr>
          <p:cNvCxnSpPr>
            <a:stCxn id="93" idx="2"/>
            <a:endCxn id="100" idx="3"/>
          </p:cNvCxnSpPr>
          <p:nvPr/>
        </p:nvCxnSpPr>
        <p:spPr>
          <a:xfrm rot="5400000">
            <a:off x="9875450" y="4173825"/>
            <a:ext cx="1424544" cy="1634272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841D951-ADAA-AE8B-0EAC-6535C26DC565}"/>
              </a:ext>
            </a:extLst>
          </p:cNvPr>
          <p:cNvCxnSpPr>
            <a:stCxn id="68" idx="3"/>
            <a:endCxn id="59" idx="1"/>
          </p:cNvCxnSpPr>
          <p:nvPr/>
        </p:nvCxnSpPr>
        <p:spPr>
          <a:xfrm flipV="1">
            <a:off x="1131139" y="4006874"/>
            <a:ext cx="801796" cy="3458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73D70F70-6EFA-936C-D3DF-BA91A41FFE1F}"/>
              </a:ext>
            </a:extLst>
          </p:cNvPr>
          <p:cNvSpPr txBox="1"/>
          <p:nvPr/>
        </p:nvSpPr>
        <p:spPr>
          <a:xfrm>
            <a:off x="41108" y="3351089"/>
            <a:ext cx="199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Obtain &amp; Activate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CF6F11C9-BA25-434F-7015-E83E36EEABA6}"/>
              </a:ext>
            </a:extLst>
          </p:cNvPr>
          <p:cNvCxnSpPr>
            <a:stCxn id="59" idx="3"/>
            <a:endCxn id="95" idx="1"/>
          </p:cNvCxnSpPr>
          <p:nvPr/>
        </p:nvCxnSpPr>
        <p:spPr>
          <a:xfrm flipV="1">
            <a:off x="4530747" y="4006220"/>
            <a:ext cx="1263092" cy="654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14F78634-794C-5431-5EA5-506654E409DE}"/>
              </a:ext>
            </a:extLst>
          </p:cNvPr>
          <p:cNvCxnSpPr>
            <a:stCxn id="95" idx="2"/>
            <a:endCxn id="100" idx="0"/>
          </p:cNvCxnSpPr>
          <p:nvPr/>
        </p:nvCxnSpPr>
        <p:spPr>
          <a:xfrm>
            <a:off x="7782213" y="4711246"/>
            <a:ext cx="0" cy="547345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5A116CC4-044E-2795-A9CC-33C9C7F57C43}"/>
              </a:ext>
            </a:extLst>
          </p:cNvPr>
          <p:cNvSpPr txBox="1"/>
          <p:nvPr/>
        </p:nvSpPr>
        <p:spPr>
          <a:xfrm>
            <a:off x="6063622" y="4830566"/>
            <a:ext cx="2372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 Proof of Real World Data</a:t>
            </a:r>
          </a:p>
        </p:txBody>
      </p:sp>
      <p:cxnSp>
        <p:nvCxnSpPr>
          <p:cNvPr id="83" name="肘形连接符 60">
            <a:extLst>
              <a:ext uri="{FF2B5EF4-FFF2-40B4-BE49-F238E27FC236}">
                <a16:creationId xmlns:a16="http://schemas.microsoft.com/office/drawing/2014/main" id="{211DAC3C-B334-E596-58BC-4B85496326CF}"/>
              </a:ext>
            </a:extLst>
          </p:cNvPr>
          <p:cNvCxnSpPr>
            <a:stCxn id="100" idx="1"/>
            <a:endCxn id="68" idx="2"/>
          </p:cNvCxnSpPr>
          <p:nvPr/>
        </p:nvCxnSpPr>
        <p:spPr>
          <a:xfrm rot="10800000">
            <a:off x="635310" y="4278689"/>
            <a:ext cx="5158531" cy="1424544"/>
          </a:xfrm>
          <a:prstGeom prst="bentConnector2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6EF481F3-12E2-C529-CE7F-25F5CB0A88C8}"/>
              </a:ext>
            </a:extLst>
          </p:cNvPr>
          <p:cNvSpPr txBox="1"/>
          <p:nvPr/>
        </p:nvSpPr>
        <p:spPr>
          <a:xfrm>
            <a:off x="620679" y="5420137"/>
            <a:ext cx="1629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 Incentives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5" name="圆角矩形 71">
            <a:extLst>
              <a:ext uri="{FF2B5EF4-FFF2-40B4-BE49-F238E27FC236}">
                <a16:creationId xmlns:a16="http://schemas.microsoft.com/office/drawing/2014/main" id="{DB4B5116-8A95-935D-D98D-3897C75F8A1C}"/>
              </a:ext>
            </a:extLst>
          </p:cNvPr>
          <p:cNvSpPr/>
          <p:nvPr/>
        </p:nvSpPr>
        <p:spPr>
          <a:xfrm>
            <a:off x="2061674" y="4268351"/>
            <a:ext cx="837524" cy="448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 2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72">
            <a:extLst>
              <a:ext uri="{FF2B5EF4-FFF2-40B4-BE49-F238E27FC236}">
                <a16:creationId xmlns:a16="http://schemas.microsoft.com/office/drawing/2014/main" id="{A190C9D1-D41A-DC5F-0FF2-28FF50977619}"/>
              </a:ext>
            </a:extLst>
          </p:cNvPr>
          <p:cNvSpPr/>
          <p:nvPr/>
        </p:nvSpPr>
        <p:spPr>
          <a:xfrm>
            <a:off x="3567143" y="3390347"/>
            <a:ext cx="837524" cy="448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 3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73">
            <a:extLst>
              <a:ext uri="{FF2B5EF4-FFF2-40B4-BE49-F238E27FC236}">
                <a16:creationId xmlns:a16="http://schemas.microsoft.com/office/drawing/2014/main" id="{98EC7FE6-CAFF-CBC1-F9E5-CC9D2B3C47B2}"/>
              </a:ext>
            </a:extLst>
          </p:cNvPr>
          <p:cNvSpPr/>
          <p:nvPr/>
        </p:nvSpPr>
        <p:spPr>
          <a:xfrm>
            <a:off x="3563041" y="4267679"/>
            <a:ext cx="838524" cy="4512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 N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6DB224B-1A90-DFB8-25F8-7F9E2523B96B}"/>
              </a:ext>
            </a:extLst>
          </p:cNvPr>
          <p:cNvCxnSpPr/>
          <p:nvPr/>
        </p:nvCxnSpPr>
        <p:spPr>
          <a:xfrm>
            <a:off x="2881486" y="3831964"/>
            <a:ext cx="685157" cy="4664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2EF278F-74A6-D91C-655F-C3D219E3E725}"/>
              </a:ext>
            </a:extLst>
          </p:cNvPr>
          <p:cNvCxnSpPr/>
          <p:nvPr/>
        </p:nvCxnSpPr>
        <p:spPr>
          <a:xfrm flipH="1">
            <a:off x="2902085" y="3831964"/>
            <a:ext cx="677006" cy="45828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CDC041F8-5174-DA80-0361-630E3A677D51}"/>
              </a:ext>
            </a:extLst>
          </p:cNvPr>
          <p:cNvCxnSpPr>
            <a:stCxn id="67" idx="3"/>
            <a:endCxn id="86" idx="1"/>
          </p:cNvCxnSpPr>
          <p:nvPr/>
        </p:nvCxnSpPr>
        <p:spPr>
          <a:xfrm>
            <a:off x="2897536" y="3614407"/>
            <a:ext cx="66960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E3FEB083-1B38-7496-B2B3-A033AF9D1923}"/>
              </a:ext>
            </a:extLst>
          </p:cNvPr>
          <p:cNvCxnSpPr>
            <a:stCxn id="67" idx="2"/>
            <a:endCxn id="85" idx="0"/>
          </p:cNvCxnSpPr>
          <p:nvPr/>
        </p:nvCxnSpPr>
        <p:spPr>
          <a:xfrm>
            <a:off x="2478775" y="3838467"/>
            <a:ext cx="1662" cy="42988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7CD48A8B-65F4-D135-BED1-AC52A241B290}"/>
              </a:ext>
            </a:extLst>
          </p:cNvPr>
          <p:cNvCxnSpPr>
            <a:stCxn id="86" idx="2"/>
            <a:endCxn id="87" idx="0"/>
          </p:cNvCxnSpPr>
          <p:nvPr/>
        </p:nvCxnSpPr>
        <p:spPr>
          <a:xfrm flipH="1">
            <a:off x="3982303" y="3838467"/>
            <a:ext cx="3602" cy="4292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圆角矩形 44">
            <a:extLst>
              <a:ext uri="{FF2B5EF4-FFF2-40B4-BE49-F238E27FC236}">
                <a16:creationId xmlns:a16="http://schemas.microsoft.com/office/drawing/2014/main" id="{ECE90228-9CFA-1F44-8C07-2787AEC8118C}"/>
              </a:ext>
            </a:extLst>
          </p:cNvPr>
          <p:cNvSpPr/>
          <p:nvPr/>
        </p:nvSpPr>
        <p:spPr>
          <a:xfrm>
            <a:off x="10751974" y="3741975"/>
            <a:ext cx="1305768" cy="536714"/>
          </a:xfrm>
          <a:prstGeom prst="roundRect">
            <a:avLst/>
          </a:prstGeom>
          <a:solidFill>
            <a:srgbClr val="2E5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Developers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1B86A5E-9798-460D-4283-42B70C08CF70}"/>
              </a:ext>
            </a:extLst>
          </p:cNvPr>
          <p:cNvSpPr txBox="1"/>
          <p:nvPr/>
        </p:nvSpPr>
        <p:spPr>
          <a:xfrm>
            <a:off x="2764124" y="3908371"/>
            <a:ext cx="1629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P2P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组网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5" name="圆角矩形 18">
            <a:extLst>
              <a:ext uri="{FF2B5EF4-FFF2-40B4-BE49-F238E27FC236}">
                <a16:creationId xmlns:a16="http://schemas.microsoft.com/office/drawing/2014/main" id="{C9D63164-C36B-F6F2-B78F-80D92539DD6F}"/>
              </a:ext>
            </a:extLst>
          </p:cNvPr>
          <p:cNvSpPr/>
          <p:nvPr/>
        </p:nvSpPr>
        <p:spPr>
          <a:xfrm>
            <a:off x="5793839" y="3301193"/>
            <a:ext cx="3976748" cy="1410053"/>
          </a:xfrm>
          <a:prstGeom prst="roundRect">
            <a:avLst>
              <a:gd name="adj" fmla="val 77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237">
            <a:extLst>
              <a:ext uri="{FF2B5EF4-FFF2-40B4-BE49-F238E27FC236}">
                <a16:creationId xmlns:a16="http://schemas.microsoft.com/office/drawing/2014/main" id="{37D3C66D-B42E-124C-DB45-969ECBA19399}"/>
              </a:ext>
            </a:extLst>
          </p:cNvPr>
          <p:cNvSpPr/>
          <p:nvPr/>
        </p:nvSpPr>
        <p:spPr>
          <a:xfrm>
            <a:off x="5974248" y="3825980"/>
            <a:ext cx="985166" cy="280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圆角矩形 238">
            <a:extLst>
              <a:ext uri="{FF2B5EF4-FFF2-40B4-BE49-F238E27FC236}">
                <a16:creationId xmlns:a16="http://schemas.microsoft.com/office/drawing/2014/main" id="{24ED0405-341C-481B-DA4F-2037AD4B1BAE}"/>
              </a:ext>
            </a:extLst>
          </p:cNvPr>
          <p:cNvSpPr/>
          <p:nvPr/>
        </p:nvSpPr>
        <p:spPr>
          <a:xfrm>
            <a:off x="7188611" y="3825980"/>
            <a:ext cx="985166" cy="280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 tools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圆角矩形 239">
            <a:extLst>
              <a:ext uri="{FF2B5EF4-FFF2-40B4-BE49-F238E27FC236}">
                <a16:creationId xmlns:a16="http://schemas.microsoft.com/office/drawing/2014/main" id="{6B7B66D2-6A5E-FBE2-BDBB-AC5C978B38F3}"/>
              </a:ext>
            </a:extLst>
          </p:cNvPr>
          <p:cNvSpPr/>
          <p:nvPr/>
        </p:nvSpPr>
        <p:spPr>
          <a:xfrm>
            <a:off x="5974248" y="4248043"/>
            <a:ext cx="985166" cy="280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DEX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圆角矩形 240">
            <a:extLst>
              <a:ext uri="{FF2B5EF4-FFF2-40B4-BE49-F238E27FC236}">
                <a16:creationId xmlns:a16="http://schemas.microsoft.com/office/drawing/2014/main" id="{1935E368-1865-AF5C-4550-47E5003134A1}"/>
              </a:ext>
            </a:extLst>
          </p:cNvPr>
          <p:cNvSpPr/>
          <p:nvPr/>
        </p:nvSpPr>
        <p:spPr>
          <a:xfrm>
            <a:off x="8395575" y="3825980"/>
            <a:ext cx="1206000" cy="280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Marketplace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圆角矩形 35">
            <a:extLst>
              <a:ext uri="{FF2B5EF4-FFF2-40B4-BE49-F238E27FC236}">
                <a16:creationId xmlns:a16="http://schemas.microsoft.com/office/drawing/2014/main" id="{30500A80-C24F-1E7B-BDA8-585130EA5DAD}"/>
              </a:ext>
            </a:extLst>
          </p:cNvPr>
          <p:cNvSpPr/>
          <p:nvPr/>
        </p:nvSpPr>
        <p:spPr>
          <a:xfrm>
            <a:off x="5793840" y="5258591"/>
            <a:ext cx="3976746" cy="889284"/>
          </a:xfrm>
          <a:prstGeom prst="roundRect">
            <a:avLst>
              <a:gd name="adj" fmla="val 8619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FE2FBDD-735C-B569-7D4D-97C89F924931}"/>
              </a:ext>
            </a:extLst>
          </p:cNvPr>
          <p:cNvGrpSpPr/>
          <p:nvPr/>
        </p:nvGrpSpPr>
        <p:grpSpPr>
          <a:xfrm>
            <a:off x="5974248" y="5440395"/>
            <a:ext cx="544227" cy="544227"/>
            <a:chOff x="6111316" y="5360496"/>
            <a:chExt cx="544227" cy="544227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730D493A-9062-1B0A-DAFA-ADE4CDE7F797}"/>
                </a:ext>
              </a:extLst>
            </p:cNvPr>
            <p:cNvSpPr/>
            <p:nvPr/>
          </p:nvSpPr>
          <p:spPr>
            <a:xfrm>
              <a:off x="6146597" y="5395976"/>
              <a:ext cx="473267" cy="4732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3" name="Picture 2" descr="教程 | 以太坊开发演练，Part-2：Truffle，Ganache，Geth 和 Mist - 区块链技术 - 问几许">
              <a:extLst>
                <a:ext uri="{FF2B5EF4-FFF2-40B4-BE49-F238E27FC236}">
                  <a16:creationId xmlns:a16="http://schemas.microsoft.com/office/drawing/2014/main" id="{A0842B4D-B30D-19FF-264A-17189F923F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316" y="5360496"/>
              <a:ext cx="544227" cy="54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8F833D6F-CF6A-EF30-DECE-E824CDCF57A9}"/>
              </a:ext>
            </a:extLst>
          </p:cNvPr>
          <p:cNvGrpSpPr/>
          <p:nvPr/>
        </p:nvGrpSpPr>
        <p:grpSpPr>
          <a:xfrm>
            <a:off x="6781255" y="5475875"/>
            <a:ext cx="473267" cy="473267"/>
            <a:chOff x="7683055" y="5395976"/>
            <a:chExt cx="473267" cy="473267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786A52FB-AB94-5017-512F-E22DD5EB84AF}"/>
                </a:ext>
              </a:extLst>
            </p:cNvPr>
            <p:cNvSpPr/>
            <p:nvPr/>
          </p:nvSpPr>
          <p:spPr>
            <a:xfrm>
              <a:off x="7683055" y="5395976"/>
              <a:ext cx="473267" cy="4732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767C428A-19FD-CD64-9900-50C6C944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20541" y="5456624"/>
              <a:ext cx="399965" cy="351969"/>
            </a:xfrm>
            <a:prstGeom prst="rect">
              <a:avLst/>
            </a:prstGeom>
          </p:spPr>
        </p:pic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0EA0971-F62C-F1BB-F076-88444E51D4C0}"/>
              </a:ext>
            </a:extLst>
          </p:cNvPr>
          <p:cNvGrpSpPr/>
          <p:nvPr/>
        </p:nvGrpSpPr>
        <p:grpSpPr>
          <a:xfrm>
            <a:off x="7517302" y="5475875"/>
            <a:ext cx="473267" cy="473267"/>
            <a:chOff x="8608693" y="5395976"/>
            <a:chExt cx="473267" cy="473267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EE865C8B-DA4B-FA26-CD5B-8E53C7CC29CA}"/>
                </a:ext>
              </a:extLst>
            </p:cNvPr>
            <p:cNvSpPr/>
            <p:nvPr/>
          </p:nvSpPr>
          <p:spPr>
            <a:xfrm>
              <a:off x="8608693" y="5395976"/>
              <a:ext cx="473267" cy="4732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7B70C72C-2594-6189-A8B0-D86F04BB4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1626"/>
            <a:stretch/>
          </p:blipFill>
          <p:spPr>
            <a:xfrm>
              <a:off x="8725260" y="5514603"/>
              <a:ext cx="259853" cy="252460"/>
            </a:xfrm>
            <a:prstGeom prst="rect">
              <a:avLst/>
            </a:prstGeom>
          </p:spPr>
        </p:pic>
      </p:grpSp>
      <p:sp>
        <p:nvSpPr>
          <p:cNvPr id="110" name="文本框 109">
            <a:extLst>
              <a:ext uri="{FF2B5EF4-FFF2-40B4-BE49-F238E27FC236}">
                <a16:creationId xmlns:a16="http://schemas.microsoft.com/office/drawing/2014/main" id="{5D43C659-FFC0-240C-10D2-C898A6B758DA}"/>
              </a:ext>
            </a:extLst>
          </p:cNvPr>
          <p:cNvSpPr txBox="1"/>
          <p:nvPr/>
        </p:nvSpPr>
        <p:spPr>
          <a:xfrm>
            <a:off x="4247186" y="3752313"/>
            <a:ext cx="168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3.Emit Signed Data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1" name="肘形连接符 4">
            <a:extLst>
              <a:ext uri="{FF2B5EF4-FFF2-40B4-BE49-F238E27FC236}">
                <a16:creationId xmlns:a16="http://schemas.microsoft.com/office/drawing/2014/main" id="{55100AF6-6CC8-96A3-3A09-E5F1A6E9E80F}"/>
              </a:ext>
            </a:extLst>
          </p:cNvPr>
          <p:cNvCxnSpPr>
            <a:cxnSpLocks/>
            <a:stCxn id="93" idx="0"/>
            <a:endCxn id="59" idx="0"/>
          </p:cNvCxnSpPr>
          <p:nvPr/>
        </p:nvCxnSpPr>
        <p:spPr>
          <a:xfrm rot="16200000" flipV="1">
            <a:off x="7016781" y="-646103"/>
            <a:ext cx="603138" cy="8173017"/>
          </a:xfrm>
          <a:prstGeom prst="bentConnector3">
            <a:avLst>
              <a:gd name="adj1" fmla="val 250801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圆角矩形 69">
            <a:extLst>
              <a:ext uri="{FF2B5EF4-FFF2-40B4-BE49-F238E27FC236}">
                <a16:creationId xmlns:a16="http://schemas.microsoft.com/office/drawing/2014/main" id="{3858AD7D-2C2D-9435-5111-6FDAC7E40616}"/>
              </a:ext>
            </a:extLst>
          </p:cNvPr>
          <p:cNvSpPr/>
          <p:nvPr/>
        </p:nvSpPr>
        <p:spPr>
          <a:xfrm>
            <a:off x="7188611" y="4248043"/>
            <a:ext cx="985166" cy="280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 Tools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圆角矩形 81">
            <a:extLst>
              <a:ext uri="{FF2B5EF4-FFF2-40B4-BE49-F238E27FC236}">
                <a16:creationId xmlns:a16="http://schemas.microsoft.com/office/drawing/2014/main" id="{7766CEC6-D4F5-25AB-482E-4B07B01804D2}"/>
              </a:ext>
            </a:extLst>
          </p:cNvPr>
          <p:cNvSpPr/>
          <p:nvPr/>
        </p:nvSpPr>
        <p:spPr>
          <a:xfrm>
            <a:off x="8402973" y="4248043"/>
            <a:ext cx="1191204" cy="280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NFT Mint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F62823A-F912-EA10-9E8A-62A021530AE1}"/>
              </a:ext>
            </a:extLst>
          </p:cNvPr>
          <p:cNvGrpSpPr/>
          <p:nvPr/>
        </p:nvGrpSpPr>
        <p:grpSpPr>
          <a:xfrm>
            <a:off x="8253349" y="5475875"/>
            <a:ext cx="473267" cy="473267"/>
            <a:chOff x="6858598" y="5914137"/>
            <a:chExt cx="473267" cy="473267"/>
          </a:xfrm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888626D-9C06-1053-F3DE-928C3D482F35}"/>
                </a:ext>
              </a:extLst>
            </p:cNvPr>
            <p:cNvSpPr/>
            <p:nvPr/>
          </p:nvSpPr>
          <p:spPr>
            <a:xfrm>
              <a:off x="6858598" y="5914137"/>
              <a:ext cx="473267" cy="4732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4C7BA685-1CA9-AA3A-31F1-356AFF94A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56771" y="6016153"/>
              <a:ext cx="310649" cy="260745"/>
            </a:xfrm>
            <a:prstGeom prst="rect">
              <a:avLst/>
            </a:prstGeom>
          </p:spPr>
        </p:pic>
      </p:grpSp>
      <p:sp>
        <p:nvSpPr>
          <p:cNvPr id="117" name="椭圆 116">
            <a:extLst>
              <a:ext uri="{FF2B5EF4-FFF2-40B4-BE49-F238E27FC236}">
                <a16:creationId xmlns:a16="http://schemas.microsoft.com/office/drawing/2014/main" id="{AA644761-702E-8C10-393F-FF6AC84F33C9}"/>
              </a:ext>
            </a:extLst>
          </p:cNvPr>
          <p:cNvSpPr/>
          <p:nvPr/>
        </p:nvSpPr>
        <p:spPr>
          <a:xfrm>
            <a:off x="9034539" y="5475875"/>
            <a:ext cx="473267" cy="4732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F3EEF4E6-C082-2681-B40C-ED51F83028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542" y="5549046"/>
            <a:ext cx="326904" cy="326904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687A3055-85C2-ACA1-9CE6-C9AC21D55499}"/>
              </a:ext>
            </a:extLst>
          </p:cNvPr>
          <p:cNvSpPr txBox="1"/>
          <p:nvPr/>
        </p:nvSpPr>
        <p:spPr>
          <a:xfrm>
            <a:off x="9751532" y="3405179"/>
            <a:ext cx="2882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B. Write &amp; Load Business Logics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1282D30-157D-0B81-67DB-BB3AE4A73655}"/>
              </a:ext>
            </a:extLst>
          </p:cNvPr>
          <p:cNvSpPr txBox="1"/>
          <p:nvPr/>
        </p:nvSpPr>
        <p:spPr>
          <a:xfrm>
            <a:off x="9731574" y="5346778"/>
            <a:ext cx="2882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C. </a:t>
            </a:r>
            <a:r>
              <a:rPr lang="en-US" altLang="zh-CN" sz="11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Write&amp;Deploy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Smart Contracts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008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r>
              <a:rPr lang="en-US" altLang="zh-CN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网络管理平台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FC25B2-2DAF-1BA0-0CE6-9C4A2E0090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1137121"/>
            <a:ext cx="5793806" cy="32590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514607-2645-7DA5-D491-5C41304D6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" y="3512094"/>
            <a:ext cx="5746975" cy="32326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93E4C7-336F-6A8F-9ECF-26BFAE64C6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7121"/>
            <a:ext cx="5790792" cy="32590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08123E-AFFC-806F-935E-9C6CB9185F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85749"/>
            <a:ext cx="5793809" cy="325901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25615" y="1386413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设备Device</a:t>
            </a:r>
          </a:p>
        </p:txBody>
      </p:sp>
      <p:sp>
        <p:nvSpPr>
          <p:cNvPr id="10" name="矩形 9"/>
          <p:cNvSpPr/>
          <p:nvPr/>
        </p:nvSpPr>
        <p:spPr>
          <a:xfrm>
            <a:off x="4205100" y="3761386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隧道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34775" y="1302249"/>
            <a:ext cx="2352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跨局域网（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SD-LAN)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28403" y="3647824"/>
            <a:ext cx="3770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连接统计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(Connection statistics)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55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r>
              <a:rPr lang="en-US" altLang="zh-CN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设备管理平台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B68FAB-A958-653A-5D7C-46FCEB995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352" y="1010218"/>
            <a:ext cx="2498779" cy="54348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991633-8259-EF2D-B01A-6C6064F10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03" y="1010218"/>
            <a:ext cx="2498778" cy="54385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930176-57F8-0C79-457E-F798FFF768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26" y="1010218"/>
            <a:ext cx="2498779" cy="5438519"/>
          </a:xfrm>
          <a:prstGeom prst="rect">
            <a:avLst/>
          </a:prstGeom>
        </p:spPr>
      </p:pic>
      <p:pic>
        <p:nvPicPr>
          <p:cNvPr id="5" name="应用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9864" y="1010218"/>
            <a:ext cx="2612840" cy="56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r>
              <a:rPr lang="en-US" altLang="zh-CN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开源组件与交互代码</a:t>
            </a:r>
          </a:p>
        </p:txBody>
      </p:sp>
      <p:sp>
        <p:nvSpPr>
          <p:cNvPr id="10" name="íṣḻîďê"/>
          <p:cNvSpPr txBox="1"/>
          <p:nvPr/>
        </p:nvSpPr>
        <p:spPr bwMode="auto">
          <a:xfrm>
            <a:off x="4381360" y="1763188"/>
            <a:ext cx="6631874" cy="326864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ctr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D2OX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开源组件包：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适用于移动终端的应用，帮助开发者构建移动应用时能够更快速高效的调用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D2OX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系统各项功能，从而建立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P2P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对等网络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D2OX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VCPE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交互代码：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适用于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电脑端的应用，通过调用交互接口可以令客户端与矿机之间构建自治网络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氘机隧道引擎开源部分文件：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用户可以将其植入其自有物理设备，使设备能自动加入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web3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网络，并在区块链上可信记录其贡献，令设备成为矿机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数据协议中间件交互代码：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适用于各种物联智能设备或第三方应用的数据对接，高效处理数据的异构性问题，并通过矿机将数据推送给目标用户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54" y="1257300"/>
            <a:ext cx="2593239" cy="5213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55647" y="54997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https://github.com/wanxiang-blockchain/2023WXH-Myworld</a:t>
            </a:r>
          </a:p>
        </p:txBody>
      </p:sp>
    </p:spTree>
    <p:extLst>
      <p:ext uri="{BB962C8B-B14F-4D97-AF65-F5344CB8AC3E}">
        <p14:creationId xmlns:p14="http://schemas.microsoft.com/office/powerpoint/2010/main" val="166491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设备上链数据打印</a:t>
            </a:r>
          </a:p>
        </p:txBody>
      </p:sp>
      <p:pic>
        <p:nvPicPr>
          <p:cNvPr id="6" name="摩联科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670" y="1274914"/>
            <a:ext cx="8606673" cy="52307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24210" y="2996458"/>
            <a:ext cx="25376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创建设备钱包</a:t>
            </a: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设置交易参数</a:t>
            </a: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数据发送到区块链</a:t>
            </a:r>
          </a:p>
        </p:txBody>
      </p:sp>
    </p:spTree>
    <p:extLst>
      <p:ext uri="{BB962C8B-B14F-4D97-AF65-F5344CB8AC3E}">
        <p14:creationId xmlns:p14="http://schemas.microsoft.com/office/powerpoint/2010/main" val="16238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设备标识</a:t>
            </a:r>
            <a:r>
              <a:rPr lang="en-US" altLang="zh-CN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r>
              <a:rPr lang="en-US" altLang="zh-CN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endParaRPr lang="zh-CN" altLang="en-US" sz="2400" b="1" dirty="0">
              <a:solidFill>
                <a:srgbClr val="025C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3" y="1142314"/>
            <a:ext cx="6505623" cy="36576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248" y="2898996"/>
            <a:ext cx="6790045" cy="38175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26931" y="4993229"/>
            <a:ext cx="2754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设备标识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设备公钥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Device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ID&amp;Public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Key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04166" y="2118046"/>
            <a:ext cx="33539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上链数据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Data to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blockchain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50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639382" y="2569378"/>
            <a:ext cx="2308323" cy="867083"/>
            <a:chOff x="3478515" y="2668726"/>
            <a:chExt cx="1430221" cy="867083"/>
          </a:xfrm>
        </p:grpSpPr>
        <p:sp>
          <p:nvSpPr>
            <p:cNvPr id="3" name="文本框 2"/>
            <p:cNvSpPr txBox="1"/>
            <p:nvPr/>
          </p:nvSpPr>
          <p:spPr>
            <a:xfrm>
              <a:off x="3478515" y="2981811"/>
              <a:ext cx="1430221" cy="55399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kumimoji="1"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经济学模型</a:t>
              </a:r>
              <a:endParaRPr kumimoji="1"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478617" y="2668726"/>
              <a:ext cx="1370330" cy="30162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 algn="l"/>
              <a:r>
                <a:rPr lang="en-US" altLang="zh-CN" sz="2040" dirty="0">
                  <a:solidFill>
                    <a:schemeClr val="bg1"/>
                  </a:solidFill>
                  <a:latin typeface="Microsoft YaHei Regular" panose="020B0502040204020203" charset="-122"/>
                  <a:ea typeface="Microsoft YaHei Regular" panose="020B0502040204020203" charset="-122"/>
                </a:rPr>
                <a:t>PART Three</a:t>
              </a:r>
              <a:endParaRPr lang="en-US" altLang="zh-CN" sz="204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639382" y="3436461"/>
            <a:ext cx="2211661" cy="30162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no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</a:rPr>
              <a:t>Economic Model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69001" y="2420798"/>
            <a:ext cx="1442703" cy="147732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25001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Web3</a:t>
            </a:r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525640"/>
              </p:ext>
            </p:extLst>
          </p:nvPr>
        </p:nvGraphicFramePr>
        <p:xfrm>
          <a:off x="337800" y="1287148"/>
          <a:ext cx="11537752" cy="5018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2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7747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Web3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世界网络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角色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规模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形态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互联网资源接入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节点功能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83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rgbClr val="025CE6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创世节点</a:t>
                      </a:r>
                      <a:endParaRPr lang="en-US" altLang="zh-CN" sz="1600" b="1" u="none" strike="noStrike" dirty="0">
                        <a:solidFill>
                          <a:srgbClr val="025CE6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rgbClr val="025CE6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（核心节点）</a:t>
                      </a:r>
                      <a:endParaRPr lang="zh-CN" altLang="en-US" sz="1600" b="1" i="0" u="none" strike="noStrike" dirty="0">
                        <a:solidFill>
                          <a:srgbClr val="025CE6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创造者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覆盖全球</a:t>
                      </a:r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100</a:t>
                      </a: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个核心城市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云化部署</a:t>
                      </a:r>
                      <a:endParaRPr lang="en-US" altLang="zh-CN" sz="1600" b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核心矿机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云主机互联网</a:t>
                      </a:r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BGP</a:t>
                      </a: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多线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Neue"/>
                        </a:rPr>
                        <a:t>构建</a:t>
                      </a:r>
                      <a:r>
                        <a:rPr kumimoji="0" lang="en-US" altLang="zh-CN" sz="16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Neue"/>
                        </a:rPr>
                        <a:t>web3</a:t>
                      </a:r>
                      <a:r>
                        <a:rPr kumimoji="0" lang="zh-CN" altLang="en-US" sz="16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Neue"/>
                        </a:rPr>
                        <a:t>“云中网络”基础服务架构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96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rgbClr val="025CE6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二级节点</a:t>
                      </a:r>
                      <a:endParaRPr lang="en-US" altLang="zh-CN" sz="1600" b="1" u="none" strike="noStrike" dirty="0">
                        <a:solidFill>
                          <a:srgbClr val="025CE6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rgbClr val="025CE6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（边缘节点）</a:t>
                      </a:r>
                      <a:endParaRPr lang="zh-CN" altLang="en-US" sz="1600" b="1" i="0" u="none" strike="noStrike" dirty="0">
                        <a:solidFill>
                          <a:srgbClr val="025CE6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建设者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数量不限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软件化部署</a:t>
                      </a:r>
                      <a:endParaRPr lang="en-US" altLang="zh-CN" sz="1600" b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开源服务</a:t>
                      </a:r>
                      <a:endParaRPr lang="en-US" altLang="zh-CN" sz="1600" b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边缘矿机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光纤</a:t>
                      </a: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商用宽带</a:t>
                      </a: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互联网专线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（上下行对等大带宽）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Neue"/>
                        </a:rPr>
                        <a:t>构建二级</a:t>
                      </a:r>
                      <a:r>
                        <a:rPr lang="en-US" altLang="zh-C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Neue"/>
                        </a:rPr>
                        <a:t>web3</a:t>
                      </a:r>
                      <a:r>
                        <a:rPr lang="zh-CN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Neue"/>
                        </a:rPr>
                        <a:t>网络空间服务能力：涉及分布式存储、分布式算力、</a:t>
                      </a:r>
                      <a:r>
                        <a:rPr lang="en-US" altLang="zh-C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Neue"/>
                        </a:rPr>
                        <a:t>Dapp/Dgame</a:t>
                      </a:r>
                      <a:r>
                        <a:rPr lang="zh-CN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Neue"/>
                        </a:rPr>
                        <a:t>发布等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03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rgbClr val="025CE6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三级节点</a:t>
                      </a:r>
                      <a:endParaRPr lang="en-US" altLang="zh-CN" sz="1600" b="1" u="none" strike="noStrike" dirty="0">
                        <a:solidFill>
                          <a:srgbClr val="025CE6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rgbClr val="025CE6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（端接入点）</a:t>
                      </a:r>
                      <a:endParaRPr lang="zh-CN" altLang="en-US" sz="1600" b="1" i="0" u="none" strike="noStrike" dirty="0">
                        <a:solidFill>
                          <a:srgbClr val="025CE6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参与者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数量不限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软件化部署</a:t>
                      </a:r>
                      <a:endParaRPr lang="en-US" altLang="zh-CN" sz="1600" b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移动端</a:t>
                      </a:r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Dapp/Dgame</a:t>
                      </a: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内置</a:t>
                      </a:r>
                      <a:endParaRPr lang="en-US" altLang="zh-CN" sz="1600" b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本地矿机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家用宽带</a:t>
                      </a:r>
                      <a:endParaRPr lang="en-US" altLang="zh-C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en" altLang="zh-C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G/5G</a:t>
                      </a:r>
                      <a:endParaRPr lang="en-US" altLang="zh-C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卫星网络</a:t>
                      </a:r>
                      <a:endParaRPr lang="en-US" altLang="zh-C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……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Neue"/>
                        </a:rPr>
                        <a:t>构建全连接的</a:t>
                      </a:r>
                      <a:r>
                        <a:rPr kumimoji="0" lang="en-US" altLang="zh-CN" sz="16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Neue"/>
                        </a:rPr>
                        <a:t>web3</a:t>
                      </a:r>
                      <a:r>
                        <a:rPr kumimoji="0" lang="zh-CN" altLang="en-US" sz="16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Neue"/>
                        </a:rPr>
                        <a:t>网络连接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能力和接入能力</a:t>
                      </a:r>
                      <a:r>
                        <a:rPr kumimoji="0" lang="zh-CN" altLang="en-US" sz="16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Neue"/>
                        </a:rPr>
                        <a:t>：涉及</a:t>
                      </a:r>
                      <a:r>
                        <a:rPr kumimoji="0" lang="en-US" altLang="zh-CN" sz="16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Neue"/>
                        </a:rPr>
                        <a:t>IoT</a:t>
                      </a:r>
                      <a:r>
                        <a:rPr kumimoji="0" lang="zh-CN" altLang="en-US" sz="16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Neue"/>
                        </a:rPr>
                        <a:t>物联网连接、互联网带宽</a:t>
                      </a:r>
                      <a:r>
                        <a:rPr kumimoji="0" lang="en-US" altLang="zh-CN" sz="16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Neue"/>
                        </a:rPr>
                        <a:t>/</a:t>
                      </a:r>
                      <a:r>
                        <a:rPr kumimoji="0" lang="zh-CN" altLang="en-US" sz="16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Neue"/>
                        </a:rPr>
                        <a:t>流量池共享、</a:t>
                      </a:r>
                      <a:r>
                        <a:rPr lang="en-US" altLang="zh-C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Neue"/>
                        </a:rPr>
                        <a:t>Dapp/Dgame</a:t>
                      </a:r>
                      <a:r>
                        <a:rPr lang="zh-CN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Neue"/>
                        </a:rPr>
                        <a:t>接入</a:t>
                      </a:r>
                      <a:endParaRPr kumimoji="0" lang="en-US" altLang="zh-CN" sz="16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339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44" name="íṣḻîďê">
            <a:extLst>
              <a:ext uri="{FF2B5EF4-FFF2-40B4-BE49-F238E27FC236}">
                <a16:creationId xmlns:a16="http://schemas.microsoft.com/office/drawing/2014/main" id="{E2186FD5-313B-56B3-65C6-FB8A3CBBE148}"/>
              </a:ext>
            </a:extLst>
          </p:cNvPr>
          <p:cNvSpPr txBox="1"/>
          <p:nvPr/>
        </p:nvSpPr>
        <p:spPr bwMode="auto">
          <a:xfrm>
            <a:off x="2097339" y="911751"/>
            <a:ext cx="7997321" cy="24843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t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800" b="1" dirty="0" err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MyWorld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有三大参与者：搭建者、使用者、创始团队</a:t>
            </a:r>
            <a:endParaRPr lang="en-US" altLang="zh-CN" sz="1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用三种积分，实现不同功能、捕捉不同价值、激励参与者</a:t>
            </a:r>
            <a:endParaRPr lang="en-US" altLang="zh-CN" sz="1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en-US" altLang="zh-CN" sz="18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商业与经济模型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DA899E3-731B-53C4-3987-1A18E23F0535}"/>
              </a:ext>
            </a:extLst>
          </p:cNvPr>
          <p:cNvGrpSpPr/>
          <p:nvPr/>
        </p:nvGrpSpPr>
        <p:grpSpPr>
          <a:xfrm>
            <a:off x="2743093" y="1965091"/>
            <a:ext cx="1941972" cy="986536"/>
            <a:chOff x="1354707" y="4038600"/>
            <a:chExt cx="893737" cy="454025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5DF60D1-6E17-6AD6-3E37-51B7B5C3452E}"/>
                </a:ext>
              </a:extLst>
            </p:cNvPr>
            <p:cNvSpPr/>
            <p:nvPr/>
          </p:nvSpPr>
          <p:spPr>
            <a:xfrm>
              <a:off x="1574800" y="4038600"/>
              <a:ext cx="454025" cy="45402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87C6B1-10F0-6F3B-8638-4B22BD5BEAA3}"/>
                </a:ext>
              </a:extLst>
            </p:cNvPr>
            <p:cNvSpPr txBox="1"/>
            <p:nvPr/>
          </p:nvSpPr>
          <p:spPr>
            <a:xfrm>
              <a:off x="1354707" y="4174919"/>
              <a:ext cx="893737" cy="16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NFT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96E7FB-C438-F652-2F5D-0056AF340B0D}"/>
              </a:ext>
            </a:extLst>
          </p:cNvPr>
          <p:cNvGrpSpPr/>
          <p:nvPr/>
        </p:nvGrpSpPr>
        <p:grpSpPr>
          <a:xfrm>
            <a:off x="5811419" y="1965091"/>
            <a:ext cx="1941972" cy="986536"/>
            <a:chOff x="1354942" y="4097161"/>
            <a:chExt cx="893737" cy="45402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CF93EB2-F081-967E-C500-73564960D43A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069B9B7-9939-CD7A-9F0F-69369AB5F5C3}"/>
                </a:ext>
              </a:extLst>
            </p:cNvPr>
            <p:cNvSpPr txBox="1"/>
            <p:nvPr/>
          </p:nvSpPr>
          <p:spPr>
            <a:xfrm>
              <a:off x="1354942" y="4175446"/>
              <a:ext cx="893737" cy="297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功能积分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3D11657-4B3C-D64E-19A1-D238E6F097D9}"/>
              </a:ext>
            </a:extLst>
          </p:cNvPr>
          <p:cNvGrpSpPr/>
          <p:nvPr/>
        </p:nvGrpSpPr>
        <p:grpSpPr>
          <a:xfrm>
            <a:off x="8879745" y="1965091"/>
            <a:ext cx="1941972" cy="986536"/>
            <a:chOff x="1365010" y="4097161"/>
            <a:chExt cx="893737" cy="454025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C607E0B-B0C9-39A4-9CC8-AE8696F97E0B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D6DB9E4-7FEF-4A93-3E25-BD06251F56EB}"/>
                </a:ext>
              </a:extLst>
            </p:cNvPr>
            <p:cNvSpPr txBox="1"/>
            <p:nvPr/>
          </p:nvSpPr>
          <p:spPr>
            <a:xfrm>
              <a:off x="1365010" y="4165825"/>
              <a:ext cx="893737" cy="297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治理积分</a:t>
              </a:r>
            </a:p>
          </p:txBody>
        </p:sp>
      </p:grpSp>
      <p:sp>
        <p:nvSpPr>
          <p:cNvPr id="28" name="圆角矩形">
            <a:extLst>
              <a:ext uri="{FF2B5EF4-FFF2-40B4-BE49-F238E27FC236}">
                <a16:creationId xmlns:a16="http://schemas.microsoft.com/office/drawing/2014/main" id="{EF003C2B-F55C-4B09-F04B-D6ADB93756E1}"/>
              </a:ext>
            </a:extLst>
          </p:cNvPr>
          <p:cNvSpPr/>
          <p:nvPr/>
        </p:nvSpPr>
        <p:spPr>
          <a:xfrm>
            <a:off x="2247489" y="3256895"/>
            <a:ext cx="2829600" cy="545523"/>
          </a:xfrm>
          <a:prstGeom prst="roundRect">
            <a:avLst>
              <a:gd name="adj" fmla="val 49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资产价值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">
            <a:extLst>
              <a:ext uri="{FF2B5EF4-FFF2-40B4-BE49-F238E27FC236}">
                <a16:creationId xmlns:a16="http://schemas.microsoft.com/office/drawing/2014/main" id="{D8FD5835-8974-01F6-E5E1-68FAE6FC1574}"/>
              </a:ext>
            </a:extLst>
          </p:cNvPr>
          <p:cNvSpPr/>
          <p:nvPr/>
        </p:nvSpPr>
        <p:spPr>
          <a:xfrm>
            <a:off x="2247489" y="5820056"/>
            <a:ext cx="2829600" cy="556963"/>
          </a:xfrm>
          <a:prstGeom prst="roundRect">
            <a:avLst>
              <a:gd name="adj" fmla="val 49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节点数量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">
            <a:extLst>
              <a:ext uri="{FF2B5EF4-FFF2-40B4-BE49-F238E27FC236}">
                <a16:creationId xmlns:a16="http://schemas.microsoft.com/office/drawing/2014/main" id="{E68F1B74-598F-8B0F-304E-1D80E0656401}"/>
              </a:ext>
            </a:extLst>
          </p:cNvPr>
          <p:cNvSpPr/>
          <p:nvPr/>
        </p:nvSpPr>
        <p:spPr>
          <a:xfrm>
            <a:off x="8435826" y="3256895"/>
            <a:ext cx="2829811" cy="545523"/>
          </a:xfrm>
          <a:prstGeom prst="roundRect">
            <a:avLst>
              <a:gd name="adj" fmla="val 49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网络效应</a:t>
            </a:r>
            <a:endParaRPr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">
            <a:extLst>
              <a:ext uri="{FF2B5EF4-FFF2-40B4-BE49-F238E27FC236}">
                <a16:creationId xmlns:a16="http://schemas.microsoft.com/office/drawing/2014/main" id="{0AFB6AB3-F00E-1F56-A903-69FA4C0FFEEF}"/>
              </a:ext>
            </a:extLst>
          </p:cNvPr>
          <p:cNvSpPr/>
          <p:nvPr/>
        </p:nvSpPr>
        <p:spPr>
          <a:xfrm>
            <a:off x="8435826" y="5820056"/>
            <a:ext cx="2829811" cy="556963"/>
          </a:xfrm>
          <a:prstGeom prst="roundRect">
            <a:avLst>
              <a:gd name="adj" fmla="val 49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无上限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">
            <a:extLst>
              <a:ext uri="{FF2B5EF4-FFF2-40B4-BE49-F238E27FC236}">
                <a16:creationId xmlns:a16="http://schemas.microsoft.com/office/drawing/2014/main" id="{03F65C7C-92B5-A79C-B7FE-6C4105926184}"/>
              </a:ext>
            </a:extLst>
          </p:cNvPr>
          <p:cNvSpPr/>
          <p:nvPr/>
        </p:nvSpPr>
        <p:spPr>
          <a:xfrm>
            <a:off x="5332481" y="3256895"/>
            <a:ext cx="2829600" cy="545523"/>
          </a:xfrm>
          <a:prstGeom prst="roundRect">
            <a:avLst>
              <a:gd name="adj" fmla="val 49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使用价值</a:t>
            </a:r>
            <a:endParaRPr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">
            <a:extLst>
              <a:ext uri="{FF2B5EF4-FFF2-40B4-BE49-F238E27FC236}">
                <a16:creationId xmlns:a16="http://schemas.microsoft.com/office/drawing/2014/main" id="{CD82DC7D-F846-E2DE-A8BB-3EF7738A9CA8}"/>
              </a:ext>
            </a:extLst>
          </p:cNvPr>
          <p:cNvSpPr/>
          <p:nvPr/>
        </p:nvSpPr>
        <p:spPr>
          <a:xfrm>
            <a:off x="5332481" y="5820056"/>
            <a:ext cx="2829600" cy="556963"/>
          </a:xfrm>
          <a:prstGeom prst="roundRect">
            <a:avLst>
              <a:gd name="adj" fmla="val 49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1,000,000,000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">
            <a:extLst>
              <a:ext uri="{FF2B5EF4-FFF2-40B4-BE49-F238E27FC236}">
                <a16:creationId xmlns:a16="http://schemas.microsoft.com/office/drawing/2014/main" id="{25789BFA-BCB4-A73F-3FED-611596B54A26}"/>
              </a:ext>
            </a:extLst>
          </p:cNvPr>
          <p:cNvSpPr/>
          <p:nvPr/>
        </p:nvSpPr>
        <p:spPr>
          <a:xfrm>
            <a:off x="2247489" y="3992903"/>
            <a:ext cx="2829600" cy="1629902"/>
          </a:xfrm>
          <a:prstGeom prst="roundRect">
            <a:avLst>
              <a:gd name="adj" fmla="val 49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285750" indent="-285750">
              <a:buFont typeface="Arial" panose="020B0604020202020204" pitchFamily="34" charset="0"/>
              <a:buChar char="•"/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向节点搭建者发放，为各节点铸造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用于节点确权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可实现节点转让价值</a:t>
            </a:r>
          </a:p>
        </p:txBody>
      </p:sp>
      <p:sp>
        <p:nvSpPr>
          <p:cNvPr id="38" name="圆角矩形">
            <a:extLst>
              <a:ext uri="{FF2B5EF4-FFF2-40B4-BE49-F238E27FC236}">
                <a16:creationId xmlns:a16="http://schemas.microsoft.com/office/drawing/2014/main" id="{12E68FA3-618C-70DA-BDCF-28DFFA67B87D}"/>
              </a:ext>
            </a:extLst>
          </p:cNvPr>
          <p:cNvSpPr/>
          <p:nvPr/>
        </p:nvSpPr>
        <p:spPr>
          <a:xfrm>
            <a:off x="8435826" y="3992903"/>
            <a:ext cx="2829811" cy="1629902"/>
          </a:xfrm>
          <a:prstGeom prst="roundRect">
            <a:avLst>
              <a:gd name="adj" fmla="val 49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285750" indent="-285750">
              <a:buFont typeface="Arial" panose="020B0604020202020204" pitchFamily="34" charset="0"/>
              <a:buChar char="•"/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按平台参与度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以数据传输量衡量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，向搭建者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使用者发放积分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是网络效应的量化体现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是治理话语权的量化体现</a:t>
            </a:r>
          </a:p>
        </p:txBody>
      </p:sp>
      <p:sp>
        <p:nvSpPr>
          <p:cNvPr id="39" name="圆角矩形">
            <a:extLst>
              <a:ext uri="{FF2B5EF4-FFF2-40B4-BE49-F238E27FC236}">
                <a16:creationId xmlns:a16="http://schemas.microsoft.com/office/drawing/2014/main" id="{58B9DD00-6B83-5A74-84C0-E6A2FA3CA950}"/>
              </a:ext>
            </a:extLst>
          </p:cNvPr>
          <p:cNvSpPr/>
          <p:nvPr/>
        </p:nvSpPr>
        <p:spPr>
          <a:xfrm>
            <a:off x="5332481" y="3992903"/>
            <a:ext cx="2829600" cy="1629902"/>
          </a:xfrm>
          <a:prstGeom prst="roundRect">
            <a:avLst>
              <a:gd name="adj" fmla="val 49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285750" indent="-285750">
              <a:buFont typeface="Arial" panose="020B0604020202020204" pitchFamily="34" charset="0"/>
              <a:buChar char="•"/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使用者“兑换”后，用于结算网络使用费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节点搭建方须锁定部分代币，以匹配更多使用者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降低抛压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对话气泡: 椭圆形 40">
            <a:extLst>
              <a:ext uri="{FF2B5EF4-FFF2-40B4-BE49-F238E27FC236}">
                <a16:creationId xmlns:a16="http://schemas.microsoft.com/office/drawing/2014/main" id="{F095D7AF-E7E5-9841-3DA4-F811F4E306F7}"/>
              </a:ext>
            </a:extLst>
          </p:cNvPr>
          <p:cNvSpPr/>
          <p:nvPr/>
        </p:nvSpPr>
        <p:spPr>
          <a:xfrm>
            <a:off x="510219" y="3261163"/>
            <a:ext cx="1540255" cy="492337"/>
          </a:xfrm>
          <a:prstGeom prst="wedgeEllipseCallout">
            <a:avLst>
              <a:gd name="adj1" fmla="val 48654"/>
              <a:gd name="adj2" fmla="val 36132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捕捉价值</a:t>
            </a:r>
          </a:p>
        </p:txBody>
      </p:sp>
      <p:sp>
        <p:nvSpPr>
          <p:cNvPr id="42" name="对话气泡: 椭圆形 41">
            <a:extLst>
              <a:ext uri="{FF2B5EF4-FFF2-40B4-BE49-F238E27FC236}">
                <a16:creationId xmlns:a16="http://schemas.microsoft.com/office/drawing/2014/main" id="{240DEB48-0F12-8B5D-E614-1081B60C6E26}"/>
              </a:ext>
            </a:extLst>
          </p:cNvPr>
          <p:cNvSpPr/>
          <p:nvPr/>
        </p:nvSpPr>
        <p:spPr>
          <a:xfrm>
            <a:off x="510218" y="5790242"/>
            <a:ext cx="1540255" cy="492337"/>
          </a:xfrm>
          <a:prstGeom prst="wedgeEllipseCallout">
            <a:avLst>
              <a:gd name="adj1" fmla="val 48654"/>
              <a:gd name="adj2" fmla="val 36132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发行量</a:t>
            </a:r>
          </a:p>
        </p:txBody>
      </p:sp>
      <p:sp>
        <p:nvSpPr>
          <p:cNvPr id="43" name="对话气泡: 椭圆形 42">
            <a:extLst>
              <a:ext uri="{FF2B5EF4-FFF2-40B4-BE49-F238E27FC236}">
                <a16:creationId xmlns:a16="http://schemas.microsoft.com/office/drawing/2014/main" id="{9572CC95-D4C6-0A2E-5221-4852E5F5D47A}"/>
              </a:ext>
            </a:extLst>
          </p:cNvPr>
          <p:cNvSpPr/>
          <p:nvPr/>
        </p:nvSpPr>
        <p:spPr>
          <a:xfrm>
            <a:off x="510218" y="4312730"/>
            <a:ext cx="1540255" cy="492337"/>
          </a:xfrm>
          <a:prstGeom prst="wedgeEllipseCallout">
            <a:avLst>
              <a:gd name="adj1" fmla="val 48654"/>
              <a:gd name="adj2" fmla="val 36132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功能作用</a:t>
            </a:r>
          </a:p>
        </p:txBody>
      </p:sp>
    </p:spTree>
    <p:extLst>
      <p:ext uri="{BB962C8B-B14F-4D97-AF65-F5344CB8AC3E}">
        <p14:creationId xmlns:p14="http://schemas.microsoft.com/office/powerpoint/2010/main" val="2312431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圆角矩形">
            <a:extLst>
              <a:ext uri="{FF2B5EF4-FFF2-40B4-BE49-F238E27FC236}">
                <a16:creationId xmlns:a16="http://schemas.microsoft.com/office/drawing/2014/main" id="{9A95205F-E9B4-FBA8-E5E2-53661E18D9EC}"/>
              </a:ext>
            </a:extLst>
          </p:cNvPr>
          <p:cNvSpPr/>
          <p:nvPr/>
        </p:nvSpPr>
        <p:spPr>
          <a:xfrm>
            <a:off x="6621125" y="3715294"/>
            <a:ext cx="5064024" cy="2990301"/>
          </a:xfrm>
          <a:prstGeom prst="roundRect">
            <a:avLst>
              <a:gd name="adj" fmla="val 49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íṣḻîďê">
            <a:extLst>
              <a:ext uri="{FF2B5EF4-FFF2-40B4-BE49-F238E27FC236}">
                <a16:creationId xmlns:a16="http://schemas.microsoft.com/office/drawing/2014/main" id="{E79AC2F7-90D5-8495-0088-390425A34CE0}"/>
              </a:ext>
            </a:extLst>
          </p:cNvPr>
          <p:cNvSpPr txBox="1"/>
          <p:nvPr/>
        </p:nvSpPr>
        <p:spPr bwMode="auto">
          <a:xfrm>
            <a:off x="6722651" y="3632890"/>
            <a:ext cx="4888292" cy="307270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t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商业运行模式（续）：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48000" lvl="1" indent="-285750">
              <a:lnSpc>
                <a:spcPct val="200000"/>
              </a:lnSpc>
              <a:spcBef>
                <a:spcPct val="0"/>
              </a:spcBef>
              <a:buFont typeface="微软雅黑" panose="020B0503020204020204" pitchFamily="34" charset="-122"/>
              <a:buChar char="━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搭建者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使用者，按平台参与度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以数据传输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存储量衡量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获得          ，同时作为运维费向创始团队支付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48000" lvl="1" indent="-285750">
              <a:lnSpc>
                <a:spcPct val="200000"/>
              </a:lnSpc>
              <a:spcBef>
                <a:spcPct val="0"/>
              </a:spcBef>
              <a:buFont typeface="微软雅黑" panose="020B0503020204020204" pitchFamily="34" charset="-122"/>
              <a:buChar char="━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持有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判断治理权大小，参与治理投票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6" name="圆角矩形">
            <a:extLst>
              <a:ext uri="{FF2B5EF4-FFF2-40B4-BE49-F238E27FC236}">
                <a16:creationId xmlns:a16="http://schemas.microsoft.com/office/drawing/2014/main" id="{F2683111-F9F4-6A63-CBEC-249DC46E8CFD}"/>
              </a:ext>
            </a:extLst>
          </p:cNvPr>
          <p:cNvSpPr/>
          <p:nvPr/>
        </p:nvSpPr>
        <p:spPr>
          <a:xfrm>
            <a:off x="260978" y="3698665"/>
            <a:ext cx="5064024" cy="3006931"/>
          </a:xfrm>
          <a:prstGeom prst="roundRect">
            <a:avLst>
              <a:gd name="adj" fmla="val 49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商业运转流程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059442-1C13-919D-2542-7FCDD1995103}"/>
              </a:ext>
            </a:extLst>
          </p:cNvPr>
          <p:cNvGrpSpPr/>
          <p:nvPr/>
        </p:nvGrpSpPr>
        <p:grpSpPr>
          <a:xfrm>
            <a:off x="7483281" y="2366452"/>
            <a:ext cx="1752600" cy="1157814"/>
            <a:chOff x="498186" y="2863745"/>
            <a:chExt cx="1752600" cy="1157814"/>
          </a:xfrm>
        </p:grpSpPr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15BC32C9-C98B-33E5-734C-314EC7A1B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38192" y="2863745"/>
              <a:ext cx="852267" cy="623221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4BB2B87-3C02-B10D-9A83-62B8B0EB4EF0}"/>
                </a:ext>
              </a:extLst>
            </p:cNvPr>
            <p:cNvSpPr txBox="1"/>
            <p:nvPr/>
          </p:nvSpPr>
          <p:spPr>
            <a:xfrm>
              <a:off x="498186" y="3498339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MyWorld</a:t>
              </a:r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  <a:endPara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使用者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EF8790D-6CDC-2965-448D-EBD85886B35B}"/>
              </a:ext>
            </a:extLst>
          </p:cNvPr>
          <p:cNvGrpSpPr/>
          <p:nvPr/>
        </p:nvGrpSpPr>
        <p:grpSpPr>
          <a:xfrm>
            <a:off x="5111583" y="2138096"/>
            <a:ext cx="1671320" cy="1402736"/>
            <a:chOff x="5628640" y="3821529"/>
            <a:chExt cx="1671320" cy="140273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CE7048A-8674-CFB4-866D-DCE411F2B908}"/>
                </a:ext>
              </a:extLst>
            </p:cNvPr>
            <p:cNvSpPr txBox="1"/>
            <p:nvPr/>
          </p:nvSpPr>
          <p:spPr>
            <a:xfrm>
              <a:off x="5628640" y="4701045"/>
              <a:ext cx="1671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MyWorld</a:t>
              </a:r>
              <a:endPara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网络协议</a:t>
              </a:r>
              <a:endPara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0CE0D3D-93F4-E122-6B97-536039EA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16308" y="3821529"/>
              <a:ext cx="1079334" cy="958147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146BCF8-72F1-2DB0-DF03-D443BEE0DD8C}"/>
              </a:ext>
            </a:extLst>
          </p:cNvPr>
          <p:cNvGrpSpPr/>
          <p:nvPr/>
        </p:nvGrpSpPr>
        <p:grpSpPr>
          <a:xfrm>
            <a:off x="2520140" y="2410080"/>
            <a:ext cx="1752600" cy="1157814"/>
            <a:chOff x="2605559" y="2863745"/>
            <a:chExt cx="1752600" cy="11578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105F291-948C-8FE3-8BCA-F0643A147192}"/>
                </a:ext>
              </a:extLst>
            </p:cNvPr>
            <p:cNvSpPr txBox="1"/>
            <p:nvPr/>
          </p:nvSpPr>
          <p:spPr>
            <a:xfrm>
              <a:off x="2605559" y="3498339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MyWorld</a:t>
              </a:r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  <a:endPara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搭建者</a:t>
              </a:r>
            </a:p>
          </p:txBody>
        </p:sp>
        <p:pic>
          <p:nvPicPr>
            <p:cNvPr id="12" name="微信图片_20200118152050.png" descr="微信图片_20200118152050.png">
              <a:extLst>
                <a:ext uri="{FF2B5EF4-FFF2-40B4-BE49-F238E27FC236}">
                  <a16:creationId xmlns:a16="http://schemas.microsoft.com/office/drawing/2014/main" id="{6424A3D8-A763-CD19-2289-2EF402473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5725" y="2863745"/>
              <a:ext cx="852267" cy="658773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FCAE6AA-0CFD-6F95-2BBF-BD23E9CD7EB7}"/>
              </a:ext>
            </a:extLst>
          </p:cNvPr>
          <p:cNvCxnSpPr>
            <a:cxnSpLocks/>
          </p:cNvCxnSpPr>
          <p:nvPr/>
        </p:nvCxnSpPr>
        <p:spPr>
          <a:xfrm>
            <a:off x="4201976" y="2624548"/>
            <a:ext cx="1040531" cy="4026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FF66B85-2064-2F15-E62C-E7C7E1E98342}"/>
              </a:ext>
            </a:extLst>
          </p:cNvPr>
          <p:cNvCxnSpPr>
            <a:cxnSpLocks/>
          </p:cNvCxnSpPr>
          <p:nvPr/>
        </p:nvCxnSpPr>
        <p:spPr>
          <a:xfrm flipH="1">
            <a:off x="6607073" y="2622159"/>
            <a:ext cx="1000290" cy="847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641DF99-9806-D40F-E8F7-CAEC86686D34}"/>
              </a:ext>
            </a:extLst>
          </p:cNvPr>
          <p:cNvCxnSpPr>
            <a:cxnSpLocks/>
          </p:cNvCxnSpPr>
          <p:nvPr/>
        </p:nvCxnSpPr>
        <p:spPr>
          <a:xfrm rot="16200000">
            <a:off x="2368272" y="2651590"/>
            <a:ext cx="0" cy="507697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339DE0F-5BA4-FA15-4D2B-E038AA9CAFDF}"/>
              </a:ext>
            </a:extLst>
          </p:cNvPr>
          <p:cNvCxnSpPr>
            <a:cxnSpLocks/>
          </p:cNvCxnSpPr>
          <p:nvPr/>
        </p:nvCxnSpPr>
        <p:spPr>
          <a:xfrm flipH="1" flipV="1">
            <a:off x="4170759" y="3160881"/>
            <a:ext cx="1012281" cy="8886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FB9BDF6-A5F3-6018-3FD1-6D5C144E6882}"/>
              </a:ext>
            </a:extLst>
          </p:cNvPr>
          <p:cNvCxnSpPr>
            <a:cxnSpLocks/>
          </p:cNvCxnSpPr>
          <p:nvPr/>
        </p:nvCxnSpPr>
        <p:spPr>
          <a:xfrm flipV="1">
            <a:off x="6607073" y="3141167"/>
            <a:ext cx="1012281" cy="8886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1122B718-8B57-5FA7-D71D-C4472FD0F719}"/>
              </a:ext>
            </a:extLst>
          </p:cNvPr>
          <p:cNvCxnSpPr>
            <a:cxnSpLocks/>
            <a:stCxn id="177" idx="0"/>
            <a:endCxn id="12" idx="0"/>
          </p:cNvCxnSpPr>
          <p:nvPr/>
        </p:nvCxnSpPr>
        <p:spPr>
          <a:xfrm rot="16200000" flipH="1" flipV="1">
            <a:off x="5851117" y="-88225"/>
            <a:ext cx="43628" cy="4952981"/>
          </a:xfrm>
          <a:prstGeom prst="bentConnector3">
            <a:avLst>
              <a:gd name="adj1" fmla="val -1129463"/>
            </a:avLst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7BF780F-6965-DD92-DA71-E2FB60350758}"/>
              </a:ext>
            </a:extLst>
          </p:cNvPr>
          <p:cNvCxnSpPr>
            <a:cxnSpLocks/>
          </p:cNvCxnSpPr>
          <p:nvPr/>
        </p:nvCxnSpPr>
        <p:spPr>
          <a:xfrm flipH="1">
            <a:off x="9233536" y="2862951"/>
            <a:ext cx="449246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DD22973-D858-89D8-3547-F420D9CCE7FB}"/>
              </a:ext>
            </a:extLst>
          </p:cNvPr>
          <p:cNvCxnSpPr>
            <a:cxnSpLocks/>
          </p:cNvCxnSpPr>
          <p:nvPr/>
        </p:nvCxnSpPr>
        <p:spPr>
          <a:xfrm>
            <a:off x="5985456" y="3540832"/>
            <a:ext cx="2425" cy="876016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22A7F85-1C20-F36E-6FE1-0CE54722F1F4}"/>
              </a:ext>
            </a:extLst>
          </p:cNvPr>
          <p:cNvGrpSpPr/>
          <p:nvPr/>
        </p:nvGrpSpPr>
        <p:grpSpPr>
          <a:xfrm>
            <a:off x="1461487" y="2678062"/>
            <a:ext cx="893737" cy="454025"/>
            <a:chOff x="1354943" y="4038600"/>
            <a:chExt cx="893737" cy="454025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C145C429-0B38-CAA8-349E-8F09A380CF01}"/>
                </a:ext>
              </a:extLst>
            </p:cNvPr>
            <p:cNvSpPr/>
            <p:nvPr/>
          </p:nvSpPr>
          <p:spPr>
            <a:xfrm>
              <a:off x="1574800" y="4038600"/>
              <a:ext cx="454025" cy="45402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CDB6755-76B4-99A1-F74F-A53A4D3F6F9E}"/>
                </a:ext>
              </a:extLst>
            </p:cNvPr>
            <p:cNvSpPr txBox="1"/>
            <p:nvPr/>
          </p:nvSpPr>
          <p:spPr>
            <a:xfrm>
              <a:off x="1354943" y="4142501"/>
              <a:ext cx="8937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NFT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3CB9B0E-17B7-1D63-50A3-F0AD3D0BF700}"/>
              </a:ext>
            </a:extLst>
          </p:cNvPr>
          <p:cNvGrpSpPr/>
          <p:nvPr/>
        </p:nvGrpSpPr>
        <p:grpSpPr>
          <a:xfrm>
            <a:off x="9404367" y="2631516"/>
            <a:ext cx="893737" cy="454025"/>
            <a:chOff x="1354943" y="4097161"/>
            <a:chExt cx="893737" cy="454025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8E37773-131B-1FA8-855D-381B8F400AC8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D6D7BFD0-A983-EFB5-ED6F-120B84ECAA1F}"/>
                </a:ext>
              </a:extLst>
            </p:cNvPr>
            <p:cNvSpPr txBox="1"/>
            <p:nvPr/>
          </p:nvSpPr>
          <p:spPr>
            <a:xfrm>
              <a:off x="1354943" y="4127112"/>
              <a:ext cx="893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功能积分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55F5950-CEC5-F4F2-6C49-2E23C0CF09C2}"/>
              </a:ext>
            </a:extLst>
          </p:cNvPr>
          <p:cNvGrpSpPr/>
          <p:nvPr/>
        </p:nvGrpSpPr>
        <p:grpSpPr>
          <a:xfrm>
            <a:off x="4261247" y="2981342"/>
            <a:ext cx="893737" cy="454025"/>
            <a:chOff x="1354943" y="4097161"/>
            <a:chExt cx="893737" cy="454025"/>
          </a:xfrm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FBA1278A-AE63-BC4E-903B-6C33C38CABFE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93B865A-D040-E83C-9B59-9A013F4B2239}"/>
                </a:ext>
              </a:extLst>
            </p:cNvPr>
            <p:cNvSpPr txBox="1"/>
            <p:nvPr/>
          </p:nvSpPr>
          <p:spPr>
            <a:xfrm>
              <a:off x="1354943" y="4106000"/>
              <a:ext cx="893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治理积分</a:t>
              </a: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F463139-9480-48CC-FEDF-A0C11878A979}"/>
              </a:ext>
            </a:extLst>
          </p:cNvPr>
          <p:cNvGrpSpPr/>
          <p:nvPr/>
        </p:nvGrpSpPr>
        <p:grpSpPr>
          <a:xfrm>
            <a:off x="5541014" y="1625444"/>
            <a:ext cx="893737" cy="454025"/>
            <a:chOff x="1354943" y="4097161"/>
            <a:chExt cx="893737" cy="454025"/>
          </a:xfrm>
        </p:grpSpPr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6B6E6BC4-F6D5-3728-5446-8F649ED05C51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4D953B2B-40C4-341C-DD6E-83A22E2C87E1}"/>
                </a:ext>
              </a:extLst>
            </p:cNvPr>
            <p:cNvSpPr txBox="1"/>
            <p:nvPr/>
          </p:nvSpPr>
          <p:spPr>
            <a:xfrm>
              <a:off x="1354943" y="4127112"/>
              <a:ext cx="893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功能积分</a:t>
              </a: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63BF1584-28E8-FA21-0ED9-E8C7E97B67B9}"/>
              </a:ext>
            </a:extLst>
          </p:cNvPr>
          <p:cNvGrpSpPr/>
          <p:nvPr/>
        </p:nvGrpSpPr>
        <p:grpSpPr>
          <a:xfrm>
            <a:off x="6654649" y="2978719"/>
            <a:ext cx="893737" cy="454025"/>
            <a:chOff x="1354943" y="4097161"/>
            <a:chExt cx="893737" cy="454025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4F0A13EF-4339-F889-115D-EE55E510A4AF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32C9F3C6-CBE2-0FA0-E254-865B13D962FE}"/>
                </a:ext>
              </a:extLst>
            </p:cNvPr>
            <p:cNvSpPr txBox="1"/>
            <p:nvPr/>
          </p:nvSpPr>
          <p:spPr>
            <a:xfrm>
              <a:off x="1354943" y="4106000"/>
              <a:ext cx="893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治理积分</a:t>
              </a:r>
            </a:p>
          </p:txBody>
        </p:sp>
      </p:grpSp>
      <p:sp>
        <p:nvSpPr>
          <p:cNvPr id="156" name="íṣḻîďê">
            <a:extLst>
              <a:ext uri="{FF2B5EF4-FFF2-40B4-BE49-F238E27FC236}">
                <a16:creationId xmlns:a16="http://schemas.microsoft.com/office/drawing/2014/main" id="{0FF0817A-4D05-0399-4CA6-2215E1470961}"/>
              </a:ext>
            </a:extLst>
          </p:cNvPr>
          <p:cNvSpPr txBox="1"/>
          <p:nvPr/>
        </p:nvSpPr>
        <p:spPr bwMode="auto">
          <a:xfrm>
            <a:off x="333126" y="3632890"/>
            <a:ext cx="5050360" cy="300801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t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2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三大利益相关者：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搭建者、使用者、运维团队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商业运行模式：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48000" lvl="1" indent="-285750">
              <a:lnSpc>
                <a:spcPct val="250000"/>
              </a:lnSpc>
              <a:spcBef>
                <a:spcPct val="0"/>
              </a:spcBef>
              <a:buFont typeface="微软雅黑" panose="020B0503020204020204" pitchFamily="34" charset="-122"/>
              <a:buChar char="━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搭建者创建节点时，为各节点铸造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48000" lvl="1" indent="-285750">
              <a:lnSpc>
                <a:spcPct val="250000"/>
              </a:lnSpc>
              <a:spcBef>
                <a:spcPct val="0"/>
              </a:spcBef>
              <a:buFont typeface="微软雅黑" panose="020B0503020204020204" pitchFamily="34" charset="-122"/>
              <a:buChar char="━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使用者兑入           ，按网络数据用量，激励搭建者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48000" lvl="1" indent="-285750">
              <a:lnSpc>
                <a:spcPct val="250000"/>
              </a:lnSpc>
              <a:spcBef>
                <a:spcPct val="0"/>
              </a:spcBef>
              <a:buFont typeface="微软雅黑" panose="020B0503020204020204" pitchFamily="34" charset="-122"/>
              <a:buChar char="━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搭建者锁定           ，锁定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久越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匹配使用者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7E1FCCC-79D4-7265-374A-3930125AB6AF}"/>
              </a:ext>
            </a:extLst>
          </p:cNvPr>
          <p:cNvGrpSpPr/>
          <p:nvPr/>
        </p:nvGrpSpPr>
        <p:grpSpPr>
          <a:xfrm>
            <a:off x="4234933" y="2376776"/>
            <a:ext cx="893737" cy="454025"/>
            <a:chOff x="1354943" y="4097161"/>
            <a:chExt cx="893737" cy="454025"/>
          </a:xfrm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80529FBE-B413-D37B-540A-86D7081B2FA2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8F0A914C-4F8C-56AC-D989-F13FFBA6F852}"/>
                </a:ext>
              </a:extLst>
            </p:cNvPr>
            <p:cNvSpPr txBox="1"/>
            <p:nvPr/>
          </p:nvSpPr>
          <p:spPr>
            <a:xfrm>
              <a:off x="1354943" y="4106000"/>
              <a:ext cx="893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治理积分</a:t>
              </a:r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19916FAA-82F5-1BCE-DEFD-CA6D6BC5074B}"/>
              </a:ext>
            </a:extLst>
          </p:cNvPr>
          <p:cNvGrpSpPr/>
          <p:nvPr/>
        </p:nvGrpSpPr>
        <p:grpSpPr>
          <a:xfrm>
            <a:off x="6648562" y="2360927"/>
            <a:ext cx="893737" cy="454025"/>
            <a:chOff x="1354943" y="4097161"/>
            <a:chExt cx="893737" cy="454025"/>
          </a:xfrm>
        </p:grpSpPr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E72B470D-A186-DDBD-F77A-50A710D481DE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54FDB64C-E88A-9908-D278-F486E107DDCB}"/>
                </a:ext>
              </a:extLst>
            </p:cNvPr>
            <p:cNvSpPr txBox="1"/>
            <p:nvPr/>
          </p:nvSpPr>
          <p:spPr>
            <a:xfrm>
              <a:off x="1354943" y="4106000"/>
              <a:ext cx="893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治理积分</a:t>
              </a:r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6A7419BB-404F-4FCF-A309-C06BD5E5D582}"/>
              </a:ext>
            </a:extLst>
          </p:cNvPr>
          <p:cNvGrpSpPr/>
          <p:nvPr/>
        </p:nvGrpSpPr>
        <p:grpSpPr>
          <a:xfrm>
            <a:off x="5541014" y="3694339"/>
            <a:ext cx="893737" cy="454025"/>
            <a:chOff x="1354943" y="4097161"/>
            <a:chExt cx="893737" cy="454025"/>
          </a:xfrm>
        </p:grpSpPr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D92CE937-6C6B-F0B6-78AC-B15DE554C722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340ACA5E-D80A-3C79-8684-48C2C61FD53B}"/>
                </a:ext>
              </a:extLst>
            </p:cNvPr>
            <p:cNvSpPr txBox="1"/>
            <p:nvPr/>
          </p:nvSpPr>
          <p:spPr>
            <a:xfrm>
              <a:off x="1354943" y="4106000"/>
              <a:ext cx="893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治理积分</a:t>
              </a:r>
            </a:p>
          </p:txBody>
        </p: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58048FC9-47AC-57CD-5A97-F782A909004C}"/>
              </a:ext>
            </a:extLst>
          </p:cNvPr>
          <p:cNvGrpSpPr/>
          <p:nvPr/>
        </p:nvGrpSpPr>
        <p:grpSpPr>
          <a:xfrm>
            <a:off x="8113791" y="4974428"/>
            <a:ext cx="893737" cy="454025"/>
            <a:chOff x="1354943" y="4097161"/>
            <a:chExt cx="893737" cy="454025"/>
          </a:xfrm>
        </p:grpSpPr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70B8C678-8D87-77B6-A145-9B7201AA6706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4C380EF5-C3FB-B42A-A7C0-4DE3AE3B02AD}"/>
                </a:ext>
              </a:extLst>
            </p:cNvPr>
            <p:cNvSpPr txBox="1"/>
            <p:nvPr/>
          </p:nvSpPr>
          <p:spPr>
            <a:xfrm>
              <a:off x="1354943" y="4106000"/>
              <a:ext cx="893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治理积分</a:t>
              </a:r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08733AFC-ACA8-4595-5F0B-238E8C1520D1}"/>
              </a:ext>
            </a:extLst>
          </p:cNvPr>
          <p:cNvGrpSpPr/>
          <p:nvPr/>
        </p:nvGrpSpPr>
        <p:grpSpPr>
          <a:xfrm>
            <a:off x="3644309" y="4861652"/>
            <a:ext cx="893737" cy="454025"/>
            <a:chOff x="1354943" y="4038600"/>
            <a:chExt cx="893737" cy="454025"/>
          </a:xfrm>
        </p:grpSpPr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323EEC91-DC31-FA50-E5ED-CAF74F7AC390}"/>
                </a:ext>
              </a:extLst>
            </p:cNvPr>
            <p:cNvSpPr/>
            <p:nvPr/>
          </p:nvSpPr>
          <p:spPr>
            <a:xfrm>
              <a:off x="1574800" y="4038600"/>
              <a:ext cx="454025" cy="45402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259B3FE5-3E2D-ADCD-742A-9112AA53DA67}"/>
                </a:ext>
              </a:extLst>
            </p:cNvPr>
            <p:cNvSpPr txBox="1"/>
            <p:nvPr/>
          </p:nvSpPr>
          <p:spPr>
            <a:xfrm>
              <a:off x="1354943" y="4142501"/>
              <a:ext cx="8937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NFT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BD779535-63BE-74AD-AB66-EE1228AE98ED}"/>
              </a:ext>
            </a:extLst>
          </p:cNvPr>
          <p:cNvGrpSpPr/>
          <p:nvPr/>
        </p:nvGrpSpPr>
        <p:grpSpPr>
          <a:xfrm>
            <a:off x="1836628" y="5910206"/>
            <a:ext cx="893737" cy="454025"/>
            <a:chOff x="1354943" y="4097161"/>
            <a:chExt cx="893737" cy="454025"/>
          </a:xfrm>
        </p:grpSpPr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32496BE4-E849-7650-EA99-5AAAF801FB4C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A39E42BD-9254-4670-2B01-5CF9EC8D4DF0}"/>
                </a:ext>
              </a:extLst>
            </p:cNvPr>
            <p:cNvSpPr txBox="1"/>
            <p:nvPr/>
          </p:nvSpPr>
          <p:spPr>
            <a:xfrm>
              <a:off x="1354943" y="4127112"/>
              <a:ext cx="893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效用积分</a:t>
              </a:r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15A08953-9FCD-5B03-4937-9A9A27BDF32B}"/>
              </a:ext>
            </a:extLst>
          </p:cNvPr>
          <p:cNvGrpSpPr/>
          <p:nvPr/>
        </p:nvGrpSpPr>
        <p:grpSpPr>
          <a:xfrm>
            <a:off x="1814876" y="5355361"/>
            <a:ext cx="893737" cy="454025"/>
            <a:chOff x="1354941" y="4097161"/>
            <a:chExt cx="893737" cy="454025"/>
          </a:xfrm>
        </p:grpSpPr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6862135F-A776-2947-C4BA-872EE5B2E153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873F5BE8-E52A-43D6-D0EC-20DA86B56CF7}"/>
                </a:ext>
              </a:extLst>
            </p:cNvPr>
            <p:cNvSpPr txBox="1"/>
            <p:nvPr/>
          </p:nvSpPr>
          <p:spPr>
            <a:xfrm>
              <a:off x="1354941" y="4125177"/>
              <a:ext cx="893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效用积分</a:t>
              </a:r>
            </a:p>
          </p:txBody>
        </p: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354C6BB2-4AA7-997F-4A1A-6F9E8F510B0D}"/>
              </a:ext>
            </a:extLst>
          </p:cNvPr>
          <p:cNvGrpSpPr/>
          <p:nvPr/>
        </p:nvGrpSpPr>
        <p:grpSpPr>
          <a:xfrm>
            <a:off x="7485636" y="5403424"/>
            <a:ext cx="893737" cy="454025"/>
            <a:chOff x="1354943" y="4097161"/>
            <a:chExt cx="893737" cy="454025"/>
          </a:xfrm>
        </p:grpSpPr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ABCDFED3-4B86-0D77-FD8A-4F6CCE401EE2}"/>
                </a:ext>
              </a:extLst>
            </p:cNvPr>
            <p:cNvSpPr/>
            <p:nvPr/>
          </p:nvSpPr>
          <p:spPr>
            <a:xfrm>
              <a:off x="1574798" y="4097161"/>
              <a:ext cx="454025" cy="45402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5661CA7A-5383-03C1-8893-E81DE740A45D}"/>
                </a:ext>
              </a:extLst>
            </p:cNvPr>
            <p:cNvSpPr txBox="1"/>
            <p:nvPr/>
          </p:nvSpPr>
          <p:spPr>
            <a:xfrm>
              <a:off x="1354943" y="4106000"/>
              <a:ext cx="893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MW</a:t>
              </a: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治理积分</a:t>
              </a:r>
            </a:p>
          </p:txBody>
        </p:sp>
      </p:grpSp>
      <p:sp>
        <p:nvSpPr>
          <p:cNvPr id="210" name="íṣḻîďê">
            <a:extLst>
              <a:ext uri="{FF2B5EF4-FFF2-40B4-BE49-F238E27FC236}">
                <a16:creationId xmlns:a16="http://schemas.microsoft.com/office/drawing/2014/main" id="{429C71B0-4A3F-EFEA-419F-B3637D105CE7}"/>
              </a:ext>
            </a:extLst>
          </p:cNvPr>
          <p:cNvSpPr txBox="1"/>
          <p:nvPr/>
        </p:nvSpPr>
        <p:spPr bwMode="auto">
          <a:xfrm>
            <a:off x="209910" y="832438"/>
            <a:ext cx="8102673" cy="64633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t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三种积分的具体发放、运转模式，见下图：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951DFE-1DD7-B78E-3E7F-0582EA010888}"/>
              </a:ext>
            </a:extLst>
          </p:cNvPr>
          <p:cNvGrpSpPr/>
          <p:nvPr/>
        </p:nvGrpSpPr>
        <p:grpSpPr>
          <a:xfrm>
            <a:off x="5118172" y="4434227"/>
            <a:ext cx="1752600" cy="804539"/>
            <a:chOff x="2797020" y="3555103"/>
            <a:chExt cx="1752600" cy="80453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7749594-894B-4C09-0430-FF0A5C2EC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t="52298"/>
            <a:stretch/>
          </p:blipFill>
          <p:spPr>
            <a:xfrm>
              <a:off x="3169408" y="3555103"/>
              <a:ext cx="1007820" cy="400111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4D2243D-BF84-BCD6-72EB-D7C87407504F}"/>
                </a:ext>
              </a:extLst>
            </p:cNvPr>
            <p:cNvSpPr txBox="1"/>
            <p:nvPr/>
          </p:nvSpPr>
          <p:spPr>
            <a:xfrm>
              <a:off x="2797020" y="3836422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MyWorld</a:t>
              </a:r>
              <a:endPara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核心团队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530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69001" y="2420798"/>
            <a:ext cx="4182206" cy="1477328"/>
            <a:chOff x="2257681" y="2520146"/>
            <a:chExt cx="2591266" cy="1477328"/>
          </a:xfrm>
        </p:grpSpPr>
        <p:sp>
          <p:nvSpPr>
            <p:cNvPr id="7" name="文本框 6"/>
            <p:cNvSpPr txBox="1"/>
            <p:nvPr/>
          </p:nvSpPr>
          <p:spPr>
            <a:xfrm>
              <a:off x="3478515" y="2981811"/>
              <a:ext cx="1144177" cy="55399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kumimoji="1"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项目愿景</a:t>
              </a:r>
              <a:endParaRPr kumimoji="1"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57681" y="2520146"/>
              <a:ext cx="893888" cy="147732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altLang="zh-CN" sz="9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478617" y="2668726"/>
              <a:ext cx="1370330" cy="30162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 algn="l"/>
              <a:r>
                <a:rPr lang="en-US" altLang="zh-CN" sz="2040" dirty="0">
                  <a:solidFill>
                    <a:schemeClr val="bg1"/>
                  </a:solidFill>
                  <a:latin typeface="Microsoft YaHei Regular" panose="020B0502040204020203" charset="-122"/>
                  <a:ea typeface="Microsoft YaHei Regular" panose="020B0502040204020203" charset="-122"/>
                </a:rPr>
                <a:t>PART ONE</a:t>
              </a:r>
              <a:endParaRPr lang="en-US" altLang="zh-CN" sz="204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39382" y="3436461"/>
            <a:ext cx="2211661" cy="30162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no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</a:rPr>
              <a:t>Project Vision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2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en-US" altLang="zh-CN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</a:t>
            </a:r>
            <a:endParaRPr lang="zh-CN" altLang="en-US" sz="2400" b="1" dirty="0">
              <a:solidFill>
                <a:srgbClr val="025C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255207" y="2060919"/>
            <a:ext cx="1800000" cy="180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242509" y="2060919"/>
            <a:ext cx="1800000" cy="180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29811" y="2060919"/>
            <a:ext cx="1800000" cy="180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217113" y="2060919"/>
            <a:ext cx="1800000" cy="180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204415" y="2060919"/>
            <a:ext cx="1800000" cy="1800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191716" y="2060919"/>
            <a:ext cx="1800000" cy="1800000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4486" y="4131728"/>
            <a:ext cx="1210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Steven</a:t>
            </a:r>
            <a:endParaRPr lang="en-US" altLang="zh-CN" b="1" dirty="0">
              <a:solidFill>
                <a:srgbClr val="025CE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77266" y="4131728"/>
            <a:ext cx="925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Jasper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95" y="4717811"/>
            <a:ext cx="1395578" cy="5196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90" y="4747886"/>
            <a:ext cx="1166423" cy="459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33899AD-AC83-FAAA-AC8A-9F76506360E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75" y="4717811"/>
            <a:ext cx="1408534" cy="46097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676772" y="4131728"/>
            <a:ext cx="1432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dirty="0" err="1">
                <a:latin typeface="微软雅黑" panose="020B0503020204020204" charset="-122"/>
                <a:ea typeface="微软雅黑" panose="020B0503020204020204" charset="-122"/>
              </a:rPr>
              <a:t>Royfei</a:t>
            </a:r>
            <a:endParaRPr lang="en-US" altLang="zh-CN" b="1" dirty="0">
              <a:solidFill>
                <a:srgbClr val="025CE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641486" y="4131728"/>
            <a:ext cx="925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dirty="0" err="1">
                <a:latin typeface="微软雅黑" panose="020B0503020204020204" charset="-122"/>
                <a:ea typeface="微软雅黑" panose="020B0503020204020204" charset="-122"/>
              </a:rPr>
              <a:t>Cowin</a:t>
            </a:r>
            <a:endParaRPr lang="en-US" altLang="zh-CN" b="1" dirty="0">
              <a:solidFill>
                <a:srgbClr val="025CE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79580" y="4131728"/>
            <a:ext cx="925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Nicole</a:t>
            </a:r>
            <a:endParaRPr lang="en-US" altLang="zh-CN" b="1" dirty="0">
              <a:solidFill>
                <a:srgbClr val="025CE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776994" y="4131728"/>
            <a:ext cx="925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Jim</a:t>
            </a:r>
            <a:endParaRPr lang="en-US" altLang="zh-CN" b="1" dirty="0">
              <a:solidFill>
                <a:srgbClr val="025CE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92" y="4717811"/>
            <a:ext cx="1395578" cy="51965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626" y="4717811"/>
            <a:ext cx="1395578" cy="51965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443" y="4717811"/>
            <a:ext cx="1395578" cy="5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47134" y="2463609"/>
            <a:ext cx="7701826" cy="110799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kumimoji="1"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8431" y="4105014"/>
            <a:ext cx="4345958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endParaRPr kumimoji="1"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96525" y="6150360"/>
            <a:ext cx="3682353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Group 2023@Shanghai 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9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04" y="1440272"/>
            <a:ext cx="8056911" cy="47302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15412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全球分布式虚拟运营网络</a:t>
            </a:r>
          </a:p>
        </p:txBody>
      </p:sp>
      <p:sp>
        <p:nvSpPr>
          <p:cNvPr id="49" name="íṣḻîďê"/>
          <p:cNvSpPr txBox="1"/>
          <p:nvPr/>
        </p:nvSpPr>
        <p:spPr bwMode="auto">
          <a:xfrm>
            <a:off x="599394" y="1540609"/>
            <a:ext cx="5603361" cy="468816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ctr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基础网络运营商：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中国电信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欧洲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Vodafone-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美国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AT&amp;T…</a:t>
            </a:r>
          </a:p>
          <a:p>
            <a:pPr>
              <a:spcBef>
                <a:spcPct val="0"/>
              </a:spcBef>
            </a:pP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缺少一个“全球虚拟运营商”</a:t>
            </a:r>
            <a:endParaRPr lang="en-US" altLang="zh-CN" sz="1800" b="1" dirty="0">
              <a:solidFill>
                <a:srgbClr val="025CE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Web3.0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时代：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需要一个“基于</a:t>
            </a:r>
            <a:r>
              <a:rPr lang="en-US" altLang="zh-CN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Web3.0</a:t>
            </a: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的全球网络”</a:t>
            </a:r>
            <a:endParaRPr lang="en-US" altLang="zh-CN" sz="1800" b="1" dirty="0">
              <a:solidFill>
                <a:srgbClr val="025CE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solidFill>
                <a:srgbClr val="025CE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solidFill>
                <a:srgbClr val="025CE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我们通过</a:t>
            </a:r>
            <a:r>
              <a:rPr lang="en-US" altLang="zh-CN" sz="1800" b="1" dirty="0" err="1">
                <a:latin typeface="微软雅黑" panose="020B0503020204020204" charset="-122"/>
                <a:ea typeface="微软雅黑" panose="020B0503020204020204" charset="-122"/>
              </a:rPr>
              <a:t>DePin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方式构建：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800" b="1" dirty="0" err="1">
                <a:latin typeface="微软雅黑" panose="020B0503020204020204" charset="-122"/>
                <a:ea typeface="微软雅黑" panose="020B0503020204020204" charset="-122"/>
              </a:rPr>
              <a:t>Myworld</a:t>
            </a: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Web3.0</a:t>
            </a: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的全球分布式虚拟运营网络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1780994" y="3805401"/>
            <a:ext cx="1098550" cy="624807"/>
          </a:xfrm>
          <a:prstGeom prst="downArrow">
            <a:avLst/>
          </a:prstGeom>
          <a:solidFill>
            <a:srgbClr val="025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68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458" y="1353089"/>
            <a:ext cx="7889041" cy="47805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传统跨域组网的痛点和商业模式</a:t>
            </a:r>
          </a:p>
        </p:txBody>
      </p:sp>
      <p:sp>
        <p:nvSpPr>
          <p:cNvPr id="125" name="íṣḻîďê"/>
          <p:cNvSpPr txBox="1"/>
          <p:nvPr/>
        </p:nvSpPr>
        <p:spPr bwMode="auto">
          <a:xfrm>
            <a:off x="983045" y="2152831"/>
            <a:ext cx="5120397" cy="508116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ctr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传统跨域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VPN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组网方案：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不同运营商网络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不同运营商专线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不同的云服务器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专线成本居高不下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业务宽带扩容不断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需要固定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资源，成本较高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视频等速度要求较高的应用体验较差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传统商业模式：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由资金规模庞大的运营商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中心化商业垄断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26" name="下箭头 125"/>
          <p:cNvSpPr/>
          <p:nvPr/>
        </p:nvSpPr>
        <p:spPr>
          <a:xfrm>
            <a:off x="1437142" y="3014983"/>
            <a:ext cx="1098550" cy="4699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全球分布式虚拟网络运营商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3ED23E6-AE34-6646-8DDF-059A25CF564F}"/>
              </a:ext>
            </a:extLst>
          </p:cNvPr>
          <p:cNvSpPr/>
          <p:nvPr/>
        </p:nvSpPr>
        <p:spPr>
          <a:xfrm>
            <a:off x="4719183" y="1349340"/>
            <a:ext cx="2525103" cy="30490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22" descr="图片包含 树, 深色&#10;&#10;已生成极高可信度的说明">
            <a:extLst>
              <a:ext uri="{FF2B5EF4-FFF2-40B4-BE49-F238E27FC236}">
                <a16:creationId xmlns:a16="http://schemas.microsoft.com/office/drawing/2014/main" id="{C08F33E2-8D8D-AE46-880D-18CE890853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1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3001" y="2454747"/>
            <a:ext cx="6464543" cy="350948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4DE15F-6DF0-C147-B24F-BD8E89D702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236" y="4167435"/>
            <a:ext cx="138545" cy="1385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2F18E2-F469-654F-809A-00BB75E710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236" y="4740667"/>
            <a:ext cx="138545" cy="1385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9F0B27-DB9D-DF4C-9096-3F18E0B14C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28" y="3860903"/>
            <a:ext cx="138545" cy="1385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51537C-A06D-F24E-A2DA-47C2EA3004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382" y="4100688"/>
            <a:ext cx="138545" cy="1385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5745E71-B8D3-E342-92C2-1C2206B82D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200" y="5149377"/>
            <a:ext cx="138545" cy="1385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C192EAB-C73C-6545-B8E6-4B87A35FD8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15" y="4146996"/>
            <a:ext cx="138545" cy="1385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D5CFCD2-09C2-FB42-A6D0-E44201ED9B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09" y="3726689"/>
            <a:ext cx="138545" cy="1385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84B26DB-09A5-6249-9A04-6E57671E17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92" y="4077723"/>
            <a:ext cx="138545" cy="1385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6AACE7-53A0-0C4A-AB61-E048A3D4F0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637" y="3507612"/>
            <a:ext cx="138545" cy="1385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C36FA5F-8C4C-7642-B85D-55CE4F8309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258" y="3421545"/>
            <a:ext cx="138545" cy="1385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E4CFC85-A279-4F48-92DB-3D6114F518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54" y="5139510"/>
            <a:ext cx="138545" cy="138545"/>
          </a:xfrm>
          <a:prstGeom prst="rect">
            <a:avLst/>
          </a:prstGeom>
        </p:spPr>
      </p:pic>
      <p:cxnSp>
        <p:nvCxnSpPr>
          <p:cNvPr id="20" name="直线连接符 11">
            <a:extLst>
              <a:ext uri="{FF2B5EF4-FFF2-40B4-BE49-F238E27FC236}">
                <a16:creationId xmlns:a16="http://schemas.microsoft.com/office/drawing/2014/main" id="{A9849E0F-FB6A-D545-8A3C-5B218DB018E7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6069382" y="2452796"/>
            <a:ext cx="1967346" cy="14124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6">
            <a:extLst>
              <a:ext uri="{FF2B5EF4-FFF2-40B4-BE49-F238E27FC236}">
                <a16:creationId xmlns:a16="http://schemas.microsoft.com/office/drawing/2014/main" id="{8B3035CA-651F-C248-9488-65310A2750B6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6207065" y="2461526"/>
            <a:ext cx="1810397" cy="17547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9">
            <a:extLst>
              <a:ext uri="{FF2B5EF4-FFF2-40B4-BE49-F238E27FC236}">
                <a16:creationId xmlns:a16="http://schemas.microsoft.com/office/drawing/2014/main" id="{E13195DF-051B-6743-8F97-7F22FB1CB0B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744360" y="2461526"/>
            <a:ext cx="1273102" cy="175474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33">
            <a:extLst>
              <a:ext uri="{FF2B5EF4-FFF2-40B4-BE49-F238E27FC236}">
                <a16:creationId xmlns:a16="http://schemas.microsoft.com/office/drawing/2014/main" id="{ECB31BEE-CF00-7E46-B48E-4C779E8C47A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983781" y="2461526"/>
            <a:ext cx="1052947" cy="234841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36">
            <a:extLst>
              <a:ext uri="{FF2B5EF4-FFF2-40B4-BE49-F238E27FC236}">
                <a16:creationId xmlns:a16="http://schemas.microsoft.com/office/drawing/2014/main" id="{1A66A2A1-3A46-D241-A101-9845E49AA6D5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044547" y="2461527"/>
            <a:ext cx="61454" cy="1399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39">
            <a:extLst>
              <a:ext uri="{FF2B5EF4-FFF2-40B4-BE49-F238E27FC236}">
                <a16:creationId xmlns:a16="http://schemas.microsoft.com/office/drawing/2014/main" id="{9843B173-0CD6-9E43-9024-62CB3F2B9548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044547" y="2461525"/>
            <a:ext cx="373180" cy="26779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42">
            <a:extLst>
              <a:ext uri="{FF2B5EF4-FFF2-40B4-BE49-F238E27FC236}">
                <a16:creationId xmlns:a16="http://schemas.microsoft.com/office/drawing/2014/main" id="{B2964D59-5385-024D-8FDC-F58525DE001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044548" y="2461526"/>
            <a:ext cx="927362" cy="104608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47">
            <a:extLst>
              <a:ext uri="{FF2B5EF4-FFF2-40B4-BE49-F238E27FC236}">
                <a16:creationId xmlns:a16="http://schemas.microsoft.com/office/drawing/2014/main" id="{B6E84183-EBD4-0E4D-B437-57D7C2DDEDBE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8036730" y="2461526"/>
            <a:ext cx="1943528" cy="102929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49">
            <a:extLst>
              <a:ext uri="{FF2B5EF4-FFF2-40B4-BE49-F238E27FC236}">
                <a16:creationId xmlns:a16="http://schemas.microsoft.com/office/drawing/2014/main" id="{B136534E-C00E-2146-AD50-966BAC5FAFD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036728" y="2461526"/>
            <a:ext cx="1856508" cy="17751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52">
            <a:extLst>
              <a:ext uri="{FF2B5EF4-FFF2-40B4-BE49-F238E27FC236}">
                <a16:creationId xmlns:a16="http://schemas.microsoft.com/office/drawing/2014/main" id="{A07F819F-0B35-474F-A8CD-7417EC8193D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8025282" y="2461525"/>
            <a:ext cx="2235100" cy="17084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58">
            <a:extLst>
              <a:ext uri="{FF2B5EF4-FFF2-40B4-BE49-F238E27FC236}">
                <a16:creationId xmlns:a16="http://schemas.microsoft.com/office/drawing/2014/main" id="{03A9CBEA-C112-1046-997D-C55EB364F52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036728" y="2461524"/>
            <a:ext cx="2431472" cy="27571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74B90AF7-F557-F74B-9043-F25E42809F01}"/>
              </a:ext>
            </a:extLst>
          </p:cNvPr>
          <p:cNvCxnSpPr/>
          <p:nvPr/>
        </p:nvCxnSpPr>
        <p:spPr>
          <a:xfrm flipV="1">
            <a:off x="8043908" y="2157932"/>
            <a:ext cx="736431" cy="294864"/>
          </a:xfrm>
          <a:prstGeom prst="bentConnector3">
            <a:avLst>
              <a:gd name="adj1" fmla="val -795"/>
            </a:avLst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12651C92-6D96-E644-9337-634FD7DF0A02}"/>
              </a:ext>
            </a:extLst>
          </p:cNvPr>
          <p:cNvSpPr txBox="1"/>
          <p:nvPr/>
        </p:nvSpPr>
        <p:spPr>
          <a:xfrm>
            <a:off x="8780339" y="1903126"/>
            <a:ext cx="1954129" cy="50960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33" name="直线连接符 66">
            <a:extLst>
              <a:ext uri="{FF2B5EF4-FFF2-40B4-BE49-F238E27FC236}">
                <a16:creationId xmlns:a16="http://schemas.microsoft.com/office/drawing/2014/main" id="{4C787B8B-2039-5D4C-AC80-068E8F935D5E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6983781" y="4809940"/>
            <a:ext cx="1364673" cy="398843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线连接符 68">
            <a:extLst>
              <a:ext uri="{FF2B5EF4-FFF2-40B4-BE49-F238E27FC236}">
                <a16:creationId xmlns:a16="http://schemas.microsoft.com/office/drawing/2014/main" id="{ACA22AF0-E967-3449-81D2-5BC1875CCF91}"/>
              </a:ext>
            </a:extLst>
          </p:cNvPr>
          <p:cNvCxnSpPr>
            <a:cxnSpLocks/>
            <a:stCxn id="19" idx="3"/>
            <a:endCxn id="44" idx="1"/>
          </p:cNvCxnSpPr>
          <p:nvPr/>
        </p:nvCxnSpPr>
        <p:spPr>
          <a:xfrm flipV="1">
            <a:off x="8486999" y="4782680"/>
            <a:ext cx="1198420" cy="426103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线连接符 69">
            <a:extLst>
              <a:ext uri="{FF2B5EF4-FFF2-40B4-BE49-F238E27FC236}">
                <a16:creationId xmlns:a16="http://schemas.microsoft.com/office/drawing/2014/main" id="{8805B0B5-13F5-8744-B5F1-44B780BD383E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6276337" y="4146996"/>
            <a:ext cx="329478" cy="69273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线连接符 72">
            <a:extLst>
              <a:ext uri="{FF2B5EF4-FFF2-40B4-BE49-F238E27FC236}">
                <a16:creationId xmlns:a16="http://schemas.microsoft.com/office/drawing/2014/main" id="{0A3C4102-41A1-924C-B6DD-1B9BBA0488AF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6744360" y="3930176"/>
            <a:ext cx="1292368" cy="286093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线连接符 75">
            <a:extLst>
              <a:ext uri="{FF2B5EF4-FFF2-40B4-BE49-F238E27FC236}">
                <a16:creationId xmlns:a16="http://schemas.microsoft.com/office/drawing/2014/main" id="{B9BF69D7-1809-EC4D-8A1A-6A4E5B1F2F3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175273" y="3930176"/>
            <a:ext cx="1717963" cy="306532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直线连接符 78">
            <a:extLst>
              <a:ext uri="{FF2B5EF4-FFF2-40B4-BE49-F238E27FC236}">
                <a16:creationId xmlns:a16="http://schemas.microsoft.com/office/drawing/2014/main" id="{92605D8D-C1D0-8140-8DB2-FF092B1C85F4}"/>
              </a:ext>
            </a:extLst>
          </p:cNvPr>
          <p:cNvCxnSpPr>
            <a:cxnSpLocks/>
            <a:stCxn id="10" idx="3"/>
            <a:endCxn id="44" idx="1"/>
          </p:cNvCxnSpPr>
          <p:nvPr/>
        </p:nvCxnSpPr>
        <p:spPr>
          <a:xfrm flipV="1">
            <a:off x="6983781" y="4782680"/>
            <a:ext cx="2701638" cy="27260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直线连接符 81">
            <a:extLst>
              <a:ext uri="{FF2B5EF4-FFF2-40B4-BE49-F238E27FC236}">
                <a16:creationId xmlns:a16="http://schemas.microsoft.com/office/drawing/2014/main" id="{3871C2F2-EF14-EA40-A0E6-E6E757A4970D}"/>
              </a:ext>
            </a:extLst>
          </p:cNvPr>
          <p:cNvCxnSpPr>
            <a:cxnSpLocks/>
            <a:stCxn id="15" idx="3"/>
            <a:endCxn id="14" idx="0"/>
          </p:cNvCxnSpPr>
          <p:nvPr/>
        </p:nvCxnSpPr>
        <p:spPr>
          <a:xfrm>
            <a:off x="6138654" y="3795962"/>
            <a:ext cx="536434" cy="351034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直线连接符 84">
            <a:extLst>
              <a:ext uri="{FF2B5EF4-FFF2-40B4-BE49-F238E27FC236}">
                <a16:creationId xmlns:a16="http://schemas.microsoft.com/office/drawing/2014/main" id="{2DFE3FCF-579C-5B4D-9F5F-1A3280DF8D99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175273" y="3576885"/>
            <a:ext cx="727364" cy="353291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直线连接符 88">
            <a:extLst>
              <a:ext uri="{FF2B5EF4-FFF2-40B4-BE49-F238E27FC236}">
                <a16:creationId xmlns:a16="http://schemas.microsoft.com/office/drawing/2014/main" id="{1C13E438-8927-0142-A1F3-18B3D02F49C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983781" y="3930176"/>
            <a:ext cx="1052947" cy="879764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直线连接符 91">
            <a:extLst>
              <a:ext uri="{FF2B5EF4-FFF2-40B4-BE49-F238E27FC236}">
                <a16:creationId xmlns:a16="http://schemas.microsoft.com/office/drawing/2014/main" id="{F80C96DC-F966-8645-80E5-C6356D27B7DF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flipH="1" flipV="1">
            <a:off x="10049531" y="3560090"/>
            <a:ext cx="280124" cy="54059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直线连接符 94">
            <a:extLst>
              <a:ext uri="{FF2B5EF4-FFF2-40B4-BE49-F238E27FC236}">
                <a16:creationId xmlns:a16="http://schemas.microsoft.com/office/drawing/2014/main" id="{B9E5D87F-8935-1543-9C7E-191F7E16AC61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9754692" y="4304592"/>
            <a:ext cx="207816" cy="40881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EF8541D8-1E45-4F46-8263-288597F295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19" y="4713407"/>
            <a:ext cx="138545" cy="138545"/>
          </a:xfrm>
          <a:prstGeom prst="rect">
            <a:avLst/>
          </a:prstGeom>
        </p:spPr>
      </p:pic>
      <p:cxnSp>
        <p:nvCxnSpPr>
          <p:cNvPr id="45" name="直线连接符 96">
            <a:extLst>
              <a:ext uri="{FF2B5EF4-FFF2-40B4-BE49-F238E27FC236}">
                <a16:creationId xmlns:a16="http://schemas.microsoft.com/office/drawing/2014/main" id="{116E0ECF-EC0C-B047-86D1-109A342867AA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8036727" y="2466948"/>
            <a:ext cx="1648692" cy="23157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102">
            <a:extLst>
              <a:ext uri="{FF2B5EF4-FFF2-40B4-BE49-F238E27FC236}">
                <a16:creationId xmlns:a16="http://schemas.microsoft.com/office/drawing/2014/main" id="{2B4C56B9-CE61-554E-A726-6651D56CB1FF}"/>
              </a:ext>
            </a:extLst>
          </p:cNvPr>
          <p:cNvCxnSpPr>
            <a:cxnSpLocks/>
            <a:stCxn id="44" idx="3"/>
            <a:endCxn id="13" idx="1"/>
          </p:cNvCxnSpPr>
          <p:nvPr/>
        </p:nvCxnSpPr>
        <p:spPr>
          <a:xfrm>
            <a:off x="9823964" y="4782680"/>
            <a:ext cx="644236" cy="435970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直线连接符 105">
            <a:extLst>
              <a:ext uri="{FF2B5EF4-FFF2-40B4-BE49-F238E27FC236}">
                <a16:creationId xmlns:a16="http://schemas.microsoft.com/office/drawing/2014/main" id="{3E021A67-7600-EE45-B1FA-C809E34A932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10031781" y="4169961"/>
            <a:ext cx="228601" cy="66747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直线连接符 111">
            <a:extLst>
              <a:ext uri="{FF2B5EF4-FFF2-40B4-BE49-F238E27FC236}">
                <a16:creationId xmlns:a16="http://schemas.microsoft.com/office/drawing/2014/main" id="{6078DDE7-672B-3944-A902-064034F7F643}"/>
              </a:ext>
            </a:extLst>
          </p:cNvPr>
          <p:cNvCxnSpPr>
            <a:cxnSpLocks/>
            <a:stCxn id="17" idx="3"/>
            <a:endCxn id="44" idx="0"/>
          </p:cNvCxnSpPr>
          <p:nvPr/>
        </p:nvCxnSpPr>
        <p:spPr>
          <a:xfrm>
            <a:off x="9041182" y="3576885"/>
            <a:ext cx="713510" cy="1136522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90073C14-62E2-3B47-84B9-E8AA1FE77582}"/>
              </a:ext>
            </a:extLst>
          </p:cNvPr>
          <p:cNvSpPr/>
          <p:nvPr/>
        </p:nvSpPr>
        <p:spPr>
          <a:xfrm>
            <a:off x="11141686" y="2819706"/>
            <a:ext cx="416451" cy="41600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0" name="图形 118" descr="建筑物">
            <a:extLst>
              <a:ext uri="{FF2B5EF4-FFF2-40B4-BE49-F238E27FC236}">
                <a16:creationId xmlns:a16="http://schemas.microsoft.com/office/drawing/2014/main" id="{D67AA1EB-51FA-474E-BF05-4E7E7D5EBC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7834" y="2896243"/>
            <a:ext cx="238625" cy="238625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D4354403-6D0A-9844-BECF-B6604BDA141C}"/>
              </a:ext>
            </a:extLst>
          </p:cNvPr>
          <p:cNvSpPr/>
          <p:nvPr/>
        </p:nvSpPr>
        <p:spPr>
          <a:xfrm>
            <a:off x="4920843" y="4875293"/>
            <a:ext cx="389850" cy="3977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2" name="图形 121" descr="工厂">
            <a:extLst>
              <a:ext uri="{FF2B5EF4-FFF2-40B4-BE49-F238E27FC236}">
                <a16:creationId xmlns:a16="http://schemas.microsoft.com/office/drawing/2014/main" id="{9FE085FD-DF5F-4A4D-8873-B49805EB51C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55430" y="4890127"/>
            <a:ext cx="307057" cy="307057"/>
          </a:xfrm>
          <a:prstGeom prst="rect">
            <a:avLst/>
          </a:prstGeom>
        </p:spPr>
      </p:pic>
      <p:sp>
        <p:nvSpPr>
          <p:cNvPr id="53" name="椭圆 52">
            <a:extLst>
              <a:ext uri="{FF2B5EF4-FFF2-40B4-BE49-F238E27FC236}">
                <a16:creationId xmlns:a16="http://schemas.microsoft.com/office/drawing/2014/main" id="{263A81AE-EB90-9449-A917-25204A81DA9E}"/>
              </a:ext>
            </a:extLst>
          </p:cNvPr>
          <p:cNvSpPr/>
          <p:nvPr/>
        </p:nvSpPr>
        <p:spPr>
          <a:xfrm>
            <a:off x="11052785" y="2947059"/>
            <a:ext cx="162359" cy="175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3D634DF0-C559-154B-B9A3-4987180CD1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435" y="2958622"/>
            <a:ext cx="138545" cy="138545"/>
          </a:xfrm>
          <a:prstGeom prst="rect">
            <a:avLst/>
          </a:prstGeom>
        </p:spPr>
      </p:pic>
      <p:sp>
        <p:nvSpPr>
          <p:cNvPr id="55" name="椭圆 54">
            <a:extLst>
              <a:ext uri="{FF2B5EF4-FFF2-40B4-BE49-F238E27FC236}">
                <a16:creationId xmlns:a16="http://schemas.microsoft.com/office/drawing/2014/main" id="{0F063A1C-9EBE-4347-BC95-77EDA595E795}"/>
              </a:ext>
            </a:extLst>
          </p:cNvPr>
          <p:cNvSpPr/>
          <p:nvPr/>
        </p:nvSpPr>
        <p:spPr>
          <a:xfrm>
            <a:off x="5237663" y="4963571"/>
            <a:ext cx="162359" cy="175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9DCE932F-61C5-1F4F-8470-6264D74CE3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13" y="4975134"/>
            <a:ext cx="138545" cy="138545"/>
          </a:xfrm>
          <a:prstGeom prst="rect">
            <a:avLst/>
          </a:prstGeom>
        </p:spPr>
      </p:pic>
      <p:sp>
        <p:nvSpPr>
          <p:cNvPr id="57" name="云形 56">
            <a:extLst>
              <a:ext uri="{FF2B5EF4-FFF2-40B4-BE49-F238E27FC236}">
                <a16:creationId xmlns:a16="http://schemas.microsoft.com/office/drawing/2014/main" id="{7DFF3A68-80AA-7047-BCA4-12181C06B5F8}"/>
              </a:ext>
            </a:extLst>
          </p:cNvPr>
          <p:cNvSpPr/>
          <p:nvPr/>
        </p:nvSpPr>
        <p:spPr>
          <a:xfrm>
            <a:off x="10921505" y="4029553"/>
            <a:ext cx="939077" cy="543634"/>
          </a:xfrm>
          <a:prstGeom prst="clou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A6D244B7-2E93-2644-9E27-B10FBDEA9D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173" y="4198958"/>
            <a:ext cx="636200" cy="188872"/>
          </a:xfrm>
          <a:prstGeom prst="rect">
            <a:avLst/>
          </a:prstGeom>
        </p:spPr>
      </p:pic>
      <p:sp>
        <p:nvSpPr>
          <p:cNvPr id="59" name="椭圆 58">
            <a:extLst>
              <a:ext uri="{FF2B5EF4-FFF2-40B4-BE49-F238E27FC236}">
                <a16:creationId xmlns:a16="http://schemas.microsoft.com/office/drawing/2014/main" id="{CCA25DFB-D7A7-8F41-99B8-E08B752DA950}"/>
              </a:ext>
            </a:extLst>
          </p:cNvPr>
          <p:cNvSpPr/>
          <p:nvPr/>
        </p:nvSpPr>
        <p:spPr>
          <a:xfrm>
            <a:off x="10861393" y="4197750"/>
            <a:ext cx="162359" cy="175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8AF5AB7-40F8-7842-B057-08DC3DB350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043" y="4209313"/>
            <a:ext cx="138545" cy="138545"/>
          </a:xfrm>
          <a:prstGeom prst="rect">
            <a:avLst/>
          </a:prstGeom>
        </p:spPr>
      </p:pic>
      <p:pic>
        <p:nvPicPr>
          <p:cNvPr id="61" name="图形 148" descr="云">
            <a:extLst>
              <a:ext uri="{FF2B5EF4-FFF2-40B4-BE49-F238E27FC236}">
                <a16:creationId xmlns:a16="http://schemas.microsoft.com/office/drawing/2014/main" id="{C18846D6-C2D9-4E42-93AC-10A7725C616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27345" y="2257841"/>
            <a:ext cx="1495689" cy="149568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33BDB16-5E66-AE4D-AB3F-E7B8BF19D8B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07" y="3057717"/>
            <a:ext cx="524166" cy="15970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A9A8702-E38C-874A-B14E-F98F228F6CA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97" y="3020760"/>
            <a:ext cx="360284" cy="233622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B228B6CE-95C4-384D-B518-0AFE4BE8DB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92" y="2810477"/>
            <a:ext cx="537959" cy="159707"/>
          </a:xfrm>
          <a:prstGeom prst="rect">
            <a:avLst/>
          </a:prstGeom>
        </p:spPr>
      </p:pic>
      <p:sp>
        <p:nvSpPr>
          <p:cNvPr id="65" name="圆角矩形 64">
            <a:extLst>
              <a:ext uri="{FF2B5EF4-FFF2-40B4-BE49-F238E27FC236}">
                <a16:creationId xmlns:a16="http://schemas.microsoft.com/office/drawing/2014/main" id="{BA04A4F3-6FB1-F344-9691-62668262ACD9}"/>
              </a:ext>
            </a:extLst>
          </p:cNvPr>
          <p:cNvSpPr/>
          <p:nvPr/>
        </p:nvSpPr>
        <p:spPr>
          <a:xfrm>
            <a:off x="5898034" y="1998678"/>
            <a:ext cx="1137368" cy="1022081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DA0AEBC6-842D-1244-ABBF-9FA5547473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26" y="2635328"/>
            <a:ext cx="350298" cy="35029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B2BBAE19-BC16-6D4F-9E1D-17B8D9B88EE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30" y="2074920"/>
            <a:ext cx="255642" cy="217695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5D30F657-5ECD-5241-AFFF-459E40F1BF0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43" y="2343332"/>
            <a:ext cx="304064" cy="304064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33AF18E6-A050-994B-A0E0-623EC9FEA1A0}"/>
              </a:ext>
            </a:extLst>
          </p:cNvPr>
          <p:cNvSpPr txBox="1"/>
          <p:nvPr/>
        </p:nvSpPr>
        <p:spPr>
          <a:xfrm>
            <a:off x="6230280" y="2074912"/>
            <a:ext cx="7835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latin typeface="PingFang SC" panose="020B0400000000000000" pitchFamily="34" charset="-122"/>
                <a:ea typeface="PingFang SC" panose="020B0400000000000000" pitchFamily="34" charset="-122"/>
              </a:rPr>
              <a:t>Dropbox</a:t>
            </a:r>
            <a:endParaRPr kumimoji="1" lang="zh-CN" altLang="en-US" sz="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8E2E643-9464-B247-AB5A-87087DC17F27}"/>
              </a:ext>
            </a:extLst>
          </p:cNvPr>
          <p:cNvSpPr txBox="1"/>
          <p:nvPr/>
        </p:nvSpPr>
        <p:spPr>
          <a:xfrm>
            <a:off x="6230279" y="2394019"/>
            <a:ext cx="8410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latin typeface="PingFang SC" panose="020B0400000000000000" pitchFamily="34" charset="-122"/>
                <a:ea typeface="PingFang SC" panose="020B0400000000000000" pitchFamily="34" charset="-122"/>
              </a:rPr>
              <a:t>Office</a:t>
            </a:r>
            <a:r>
              <a:rPr kumimoji="1" lang="zh-CN" altLang="en-US" sz="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800" dirty="0">
                <a:latin typeface="PingFang SC" panose="020B0400000000000000" pitchFamily="34" charset="-122"/>
                <a:ea typeface="PingFang SC" panose="020B0400000000000000" pitchFamily="34" charset="-122"/>
              </a:rPr>
              <a:t>365</a:t>
            </a:r>
            <a:endParaRPr kumimoji="1" lang="zh-CN" altLang="en-US" sz="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4880590-7128-7C46-979D-17670841A811}"/>
              </a:ext>
            </a:extLst>
          </p:cNvPr>
          <p:cNvSpPr txBox="1"/>
          <p:nvPr/>
        </p:nvSpPr>
        <p:spPr>
          <a:xfrm>
            <a:off x="6243994" y="2724767"/>
            <a:ext cx="8410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latin typeface="PingFang SC" panose="020B0400000000000000" pitchFamily="34" charset="-122"/>
                <a:ea typeface="PingFang SC" panose="020B0400000000000000" pitchFamily="34" charset="-122"/>
              </a:rPr>
              <a:t>Polycom</a:t>
            </a:r>
            <a:endParaRPr kumimoji="1" lang="zh-CN" altLang="en-US" sz="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9F8589AA-1001-AD4F-9E98-766BDE910B80}"/>
              </a:ext>
            </a:extLst>
          </p:cNvPr>
          <p:cNvSpPr/>
          <p:nvPr/>
        </p:nvSpPr>
        <p:spPr>
          <a:xfrm>
            <a:off x="6968745" y="2407951"/>
            <a:ext cx="162359" cy="175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0E015B42-0C41-3840-A6C0-8C4F6B0A1E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95" y="2419514"/>
            <a:ext cx="138545" cy="138545"/>
          </a:xfrm>
          <a:prstGeom prst="rect">
            <a:avLst/>
          </a:prstGeom>
        </p:spPr>
      </p:pic>
      <p:sp>
        <p:nvSpPr>
          <p:cNvPr id="74" name="椭圆 73">
            <a:extLst>
              <a:ext uri="{FF2B5EF4-FFF2-40B4-BE49-F238E27FC236}">
                <a16:creationId xmlns:a16="http://schemas.microsoft.com/office/drawing/2014/main" id="{16495AFF-F0CA-5C4F-8F81-1DBECE9D76AF}"/>
              </a:ext>
            </a:extLst>
          </p:cNvPr>
          <p:cNvSpPr/>
          <p:nvPr/>
        </p:nvSpPr>
        <p:spPr>
          <a:xfrm>
            <a:off x="5632509" y="3085604"/>
            <a:ext cx="162359" cy="175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1DA9AB82-EE51-F14E-993F-94C9E3DCE7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59" y="3097167"/>
            <a:ext cx="138545" cy="138545"/>
          </a:xfrm>
          <a:prstGeom prst="rect">
            <a:avLst/>
          </a:prstGeom>
        </p:spPr>
      </p:pic>
      <p:cxnSp>
        <p:nvCxnSpPr>
          <p:cNvPr id="76" name="肘形连接符 75">
            <a:extLst>
              <a:ext uri="{FF2B5EF4-FFF2-40B4-BE49-F238E27FC236}">
                <a16:creationId xmlns:a16="http://schemas.microsoft.com/office/drawing/2014/main" id="{0439CBD5-97AF-ED4F-9A99-1B9259A2F85F}"/>
              </a:ext>
            </a:extLst>
          </p:cNvPr>
          <p:cNvCxnSpPr>
            <a:cxnSpLocks/>
            <a:stCxn id="9" idx="0"/>
            <a:endCxn id="53" idx="2"/>
          </p:cNvCxnSpPr>
          <p:nvPr/>
        </p:nvCxnSpPr>
        <p:spPr>
          <a:xfrm rot="5400000" flipH="1" flipV="1">
            <a:off x="9941228" y="3055878"/>
            <a:ext cx="1132839" cy="1090276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肘形连接符 76">
            <a:extLst>
              <a:ext uri="{FF2B5EF4-FFF2-40B4-BE49-F238E27FC236}">
                <a16:creationId xmlns:a16="http://schemas.microsoft.com/office/drawing/2014/main" id="{D41B4849-BDAB-8446-8B73-BB8AD11F245B}"/>
              </a:ext>
            </a:extLst>
          </p:cNvPr>
          <p:cNvCxnSpPr>
            <a:stCxn id="73" idx="3"/>
            <a:endCxn id="14" idx="0"/>
          </p:cNvCxnSpPr>
          <p:nvPr/>
        </p:nvCxnSpPr>
        <p:spPr>
          <a:xfrm flipH="1">
            <a:off x="6675088" y="2488787"/>
            <a:ext cx="448852" cy="1658209"/>
          </a:xfrm>
          <a:prstGeom prst="bentConnector4">
            <a:avLst>
              <a:gd name="adj1" fmla="val -50930"/>
              <a:gd name="adj2" fmla="val 5208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肘形连接符 77">
            <a:extLst>
              <a:ext uri="{FF2B5EF4-FFF2-40B4-BE49-F238E27FC236}">
                <a16:creationId xmlns:a16="http://schemas.microsoft.com/office/drawing/2014/main" id="{6D7FDF4F-4B4C-D345-AEEB-7C9CBCAE6951}"/>
              </a:ext>
            </a:extLst>
          </p:cNvPr>
          <p:cNvCxnSpPr>
            <a:cxnSpLocks/>
            <a:stCxn id="55" idx="6"/>
            <a:endCxn id="10" idx="1"/>
          </p:cNvCxnSpPr>
          <p:nvPr/>
        </p:nvCxnSpPr>
        <p:spPr>
          <a:xfrm flipV="1">
            <a:off x="5400022" y="4809940"/>
            <a:ext cx="1445214" cy="24116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肘形连接符 78">
            <a:extLst>
              <a:ext uri="{FF2B5EF4-FFF2-40B4-BE49-F238E27FC236}">
                <a16:creationId xmlns:a16="http://schemas.microsoft.com/office/drawing/2014/main" id="{E52433CF-0EEC-8B4B-9215-330595DA638E}"/>
              </a:ext>
            </a:extLst>
          </p:cNvPr>
          <p:cNvCxnSpPr>
            <a:stCxn id="75" idx="3"/>
            <a:endCxn id="15" idx="1"/>
          </p:cNvCxnSpPr>
          <p:nvPr/>
        </p:nvCxnSpPr>
        <p:spPr>
          <a:xfrm>
            <a:off x="5787704" y="3166440"/>
            <a:ext cx="212405" cy="629522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肘形连接符 79">
            <a:extLst>
              <a:ext uri="{FF2B5EF4-FFF2-40B4-BE49-F238E27FC236}">
                <a16:creationId xmlns:a16="http://schemas.microsoft.com/office/drawing/2014/main" id="{34BEA1CE-3F07-734C-BB0F-CC3325F474E4}"/>
              </a:ext>
            </a:extLst>
          </p:cNvPr>
          <p:cNvCxnSpPr>
            <a:stCxn id="44" idx="3"/>
            <a:endCxn id="59" idx="2"/>
          </p:cNvCxnSpPr>
          <p:nvPr/>
        </p:nvCxnSpPr>
        <p:spPr>
          <a:xfrm flipV="1">
            <a:off x="9823964" y="4285287"/>
            <a:ext cx="1037429" cy="497393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1" name="图形 185" descr="网络">
            <a:extLst>
              <a:ext uri="{FF2B5EF4-FFF2-40B4-BE49-F238E27FC236}">
                <a16:creationId xmlns:a16="http://schemas.microsoft.com/office/drawing/2014/main" id="{4242B9CD-C760-024D-B493-FD898B8237D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02637" y="1906925"/>
            <a:ext cx="450239" cy="450239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2CC4E582-7F51-CD4B-9D14-B95DF80C592D}"/>
              </a:ext>
            </a:extLst>
          </p:cNvPr>
          <p:cNvSpPr txBox="1"/>
          <p:nvPr/>
        </p:nvSpPr>
        <p:spPr>
          <a:xfrm>
            <a:off x="9352876" y="198943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MACnets</a:t>
            </a:r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Controller</a:t>
            </a:r>
          </a:p>
          <a:p>
            <a:r>
              <a:rPr kumimoji="1" lang="en-US" altLang="zh-CN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SD-WAN</a:t>
            </a:r>
            <a:r>
              <a:rPr kumimoji="1" lang="zh-CN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管理控制台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C3236A0-20C4-C343-92FB-097E6E22EF5E}"/>
              </a:ext>
            </a:extLst>
          </p:cNvPr>
          <p:cNvSpPr txBox="1"/>
          <p:nvPr/>
        </p:nvSpPr>
        <p:spPr>
          <a:xfrm>
            <a:off x="11152222" y="3208582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创世节点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CDC9F75-7A8C-9549-881E-2C672E4B4428}"/>
              </a:ext>
            </a:extLst>
          </p:cNvPr>
          <p:cNvSpPr txBox="1"/>
          <p:nvPr/>
        </p:nvSpPr>
        <p:spPr>
          <a:xfrm>
            <a:off x="4911280" y="525027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分支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619D13F-D7DB-7B4A-9409-22B6676A2891}"/>
              </a:ext>
            </a:extLst>
          </p:cNvPr>
          <p:cNvSpPr txBox="1"/>
          <p:nvPr/>
        </p:nvSpPr>
        <p:spPr>
          <a:xfrm>
            <a:off x="4835237" y="343593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公有云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4C4DA22-7DFE-3D44-A304-D7B4102E59FC}"/>
              </a:ext>
            </a:extLst>
          </p:cNvPr>
          <p:cNvSpPr txBox="1"/>
          <p:nvPr/>
        </p:nvSpPr>
        <p:spPr>
          <a:xfrm>
            <a:off x="6227170" y="304086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应用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6160328-AE6D-2448-BA5A-E7230FC53CB5}"/>
              </a:ext>
            </a:extLst>
          </p:cNvPr>
          <p:cNvSpPr txBox="1"/>
          <p:nvPr/>
        </p:nvSpPr>
        <p:spPr>
          <a:xfrm>
            <a:off x="11152222" y="4605685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PingFang SC" panose="020B0400000000000000" pitchFamily="34" charset="-122"/>
                <a:ea typeface="PingFang SC" panose="020B0400000000000000" pitchFamily="34" charset="-122"/>
              </a:rPr>
              <a:t>CN2</a:t>
            </a:r>
            <a:r>
              <a:rPr kumimoji="1" lang="zh-CN" altLang="en-US" sz="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节点加速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80DF171-F71D-8841-BFEE-C9E600A4F735}"/>
              </a:ext>
            </a:extLst>
          </p:cNvPr>
          <p:cNvSpPr/>
          <p:nvPr/>
        </p:nvSpPr>
        <p:spPr>
          <a:xfrm>
            <a:off x="7917809" y="5837987"/>
            <a:ext cx="4024745" cy="414624"/>
          </a:xfrm>
          <a:prstGeom prst="rect">
            <a:avLst/>
          </a:prstGeom>
          <a:solidFill>
            <a:schemeClr val="accent2">
              <a:alpha val="38000"/>
            </a:schemeClr>
          </a:solidFill>
          <a:ln w="63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EBA05E7C-A633-4647-8D19-159DD85CCE3B}"/>
              </a:ext>
            </a:extLst>
          </p:cNvPr>
          <p:cNvSpPr/>
          <p:nvPr/>
        </p:nvSpPr>
        <p:spPr>
          <a:xfrm>
            <a:off x="8015752" y="5966350"/>
            <a:ext cx="162359" cy="175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2A04E4B6-D276-3E44-ACD9-307FF24CD2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402" y="5977913"/>
            <a:ext cx="138545" cy="138545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6A5FBB0D-8FFA-804C-8A03-342E9A050C9C}"/>
              </a:ext>
            </a:extLst>
          </p:cNvPr>
          <p:cNvSpPr txBox="1"/>
          <p:nvPr/>
        </p:nvSpPr>
        <p:spPr>
          <a:xfrm>
            <a:off x="8138859" y="5957760"/>
            <a:ext cx="8947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00" dirty="0">
                <a:latin typeface="PingFang SC" panose="020B0400000000000000" pitchFamily="34" charset="-122"/>
                <a:ea typeface="PingFang SC" panose="020B0400000000000000" pitchFamily="34" charset="-122"/>
              </a:rPr>
              <a:t>EDGE-Ex</a:t>
            </a:r>
            <a:r>
              <a:rPr kumimoji="1" lang="zh-CN" altLang="en-US" sz="7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700" dirty="0">
                <a:latin typeface="PingFang SC" panose="020B0400000000000000" pitchFamily="34" charset="-122"/>
                <a:ea typeface="PingFang SC" panose="020B0400000000000000" pitchFamily="34" charset="-122"/>
              </a:rPr>
              <a:t>POP</a:t>
            </a:r>
            <a:r>
              <a:rPr kumimoji="1" lang="zh-CN" altLang="en-US" sz="700" dirty="0">
                <a:latin typeface="PingFang SC" panose="020B0400000000000000" pitchFamily="34" charset="-122"/>
                <a:ea typeface="PingFang SC" panose="020B0400000000000000" pitchFamily="34" charset="-122"/>
              </a:rPr>
              <a:t>点</a:t>
            </a:r>
          </a:p>
        </p:txBody>
      </p:sp>
      <p:cxnSp>
        <p:nvCxnSpPr>
          <p:cNvPr id="92" name="直线连接符 196">
            <a:extLst>
              <a:ext uri="{FF2B5EF4-FFF2-40B4-BE49-F238E27FC236}">
                <a16:creationId xmlns:a16="http://schemas.microsoft.com/office/drawing/2014/main" id="{DDB02BB8-0F7F-FF4F-BB45-E750F6FED03F}"/>
              </a:ext>
            </a:extLst>
          </p:cNvPr>
          <p:cNvCxnSpPr>
            <a:cxnSpLocks/>
          </p:cNvCxnSpPr>
          <p:nvPr/>
        </p:nvCxnSpPr>
        <p:spPr>
          <a:xfrm flipV="1">
            <a:off x="9412205" y="6047185"/>
            <a:ext cx="432552" cy="274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E440BC2D-B02A-564D-B3AD-5448815D3797}"/>
              </a:ext>
            </a:extLst>
          </p:cNvPr>
          <p:cNvSpPr txBox="1"/>
          <p:nvPr/>
        </p:nvSpPr>
        <p:spPr>
          <a:xfrm>
            <a:off x="9830167" y="5957760"/>
            <a:ext cx="19255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基于专线或互联网的</a:t>
            </a:r>
            <a:r>
              <a:rPr kumimoji="1" lang="en-US" altLang="zh-CN" sz="700" dirty="0">
                <a:latin typeface="PingFang SC" panose="020B0400000000000000" pitchFamily="34" charset="-122"/>
                <a:ea typeface="PingFang SC" panose="020B0400000000000000" pitchFamily="34" charset="-122"/>
              </a:rPr>
              <a:t>SD-WAN</a:t>
            </a:r>
            <a:r>
              <a:rPr kumimoji="1" lang="zh-CN" altLang="en-US" sz="700" dirty="0">
                <a:latin typeface="PingFang SC" panose="020B0400000000000000" pitchFamily="34" charset="-122"/>
                <a:ea typeface="PingFang SC" panose="020B0400000000000000" pitchFamily="34" charset="-122"/>
              </a:rPr>
              <a:t>虚拟专网隧道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6CA4FF4-43A0-2E45-81B7-F6285B560CB8}"/>
              </a:ext>
            </a:extLst>
          </p:cNvPr>
          <p:cNvSpPr/>
          <p:nvPr/>
        </p:nvSpPr>
        <p:spPr>
          <a:xfrm>
            <a:off x="4757546" y="1367241"/>
            <a:ext cx="2495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err="1">
                <a:solidFill>
                  <a:srgbClr val="A05204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PingFang SC Medium"/>
              </a:rPr>
              <a:t>Myworld</a:t>
            </a:r>
            <a:r>
              <a:rPr lang="zh-CN" altLang="en-US" sz="1200" b="1" dirty="0">
                <a:solidFill>
                  <a:srgbClr val="A05204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PingFang SC Medium"/>
              </a:rPr>
              <a:t>覆盖全球的虚拟专用网络</a:t>
            </a:r>
            <a:r>
              <a:rPr lang="en-US" altLang="zh-CN" sz="1200" b="1" dirty="0">
                <a:solidFill>
                  <a:srgbClr val="A05204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PingFang SC Medium"/>
              </a:rPr>
              <a:t> </a:t>
            </a:r>
            <a:endParaRPr lang="zh-CN" altLang="en-US" sz="1200" b="1" dirty="0">
              <a:solidFill>
                <a:srgbClr val="A05204"/>
              </a:solidFill>
              <a:latin typeface="PingFang SC" panose="020B0400000000000000" pitchFamily="34" charset="-122"/>
              <a:ea typeface="PingFang SC" panose="020B0400000000000000" pitchFamily="34" charset="-122"/>
              <a:sym typeface="PingFang SC Medium"/>
            </a:endParaRPr>
          </a:p>
        </p:txBody>
      </p:sp>
      <p:sp>
        <p:nvSpPr>
          <p:cNvPr id="99" name="íṣḻîďê"/>
          <p:cNvSpPr txBox="1"/>
          <p:nvPr/>
        </p:nvSpPr>
        <p:spPr bwMode="auto">
          <a:xfrm>
            <a:off x="706802" y="1462598"/>
            <a:ext cx="4313737" cy="378613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ctr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800" b="1" dirty="0" err="1">
                <a:latin typeface="微软雅黑" panose="020B0503020204020204" charset="-122"/>
                <a:ea typeface="微软雅黑" panose="020B0503020204020204" charset="-122"/>
              </a:rPr>
              <a:t>Myworld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每个人的世界电信</a:t>
            </a:r>
            <a:endParaRPr lang="en-US" altLang="zh-CN" sz="1800" b="1" dirty="0">
              <a:solidFill>
                <a:srgbClr val="025CE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横跨并融于：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美国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AT&amp;T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、中国电信、欧洲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Vodafone…</a:t>
            </a:r>
          </a:p>
          <a:p>
            <a:pPr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的虚拟运营网络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通过底层技术</a:t>
            </a:r>
            <a:r>
              <a:rPr lang="en-US" altLang="zh-CN" sz="1800" b="1" dirty="0" err="1">
                <a:latin typeface="微软雅黑" panose="020B0503020204020204" charset="-122"/>
                <a:ea typeface="微软雅黑" panose="020B0503020204020204" charset="-122"/>
              </a:rPr>
              <a:t>MACnets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虚拟专用隐私网络与控制器技术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P2P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对等网络与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切片技术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区块链非对称加密传输技术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0" name="直线连接符 69">
            <a:extLst>
              <a:ext uri="{FF2B5EF4-FFF2-40B4-BE49-F238E27FC236}">
                <a16:creationId xmlns:a16="http://schemas.microsoft.com/office/drawing/2014/main" id="{8805B0B5-13F5-8744-B5F1-44B780BD383E}"/>
              </a:ext>
            </a:extLst>
          </p:cNvPr>
          <p:cNvCxnSpPr>
            <a:cxnSpLocks/>
          </p:cNvCxnSpPr>
          <p:nvPr/>
        </p:nvCxnSpPr>
        <p:spPr>
          <a:xfrm>
            <a:off x="6699332" y="4274629"/>
            <a:ext cx="172581" cy="456171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直线连接符 69">
            <a:extLst>
              <a:ext uri="{FF2B5EF4-FFF2-40B4-BE49-F238E27FC236}">
                <a16:creationId xmlns:a16="http://schemas.microsoft.com/office/drawing/2014/main" id="{8805B0B5-13F5-8744-B5F1-44B780BD383E}"/>
              </a:ext>
            </a:extLst>
          </p:cNvPr>
          <p:cNvCxnSpPr>
            <a:cxnSpLocks/>
          </p:cNvCxnSpPr>
          <p:nvPr/>
        </p:nvCxnSpPr>
        <p:spPr>
          <a:xfrm>
            <a:off x="6084286" y="3848676"/>
            <a:ext cx="81667" cy="204974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直线连接符 68">
            <a:extLst>
              <a:ext uri="{FF2B5EF4-FFF2-40B4-BE49-F238E27FC236}">
                <a16:creationId xmlns:a16="http://schemas.microsoft.com/office/drawing/2014/main" id="{ACA22AF0-E967-3449-81D2-5BC1875CCF91}"/>
              </a:ext>
            </a:extLst>
          </p:cNvPr>
          <p:cNvCxnSpPr>
            <a:cxnSpLocks/>
          </p:cNvCxnSpPr>
          <p:nvPr/>
        </p:nvCxnSpPr>
        <p:spPr>
          <a:xfrm flipV="1">
            <a:off x="9040914" y="3489091"/>
            <a:ext cx="954735" cy="54569"/>
          </a:xfrm>
          <a:prstGeom prst="line">
            <a:avLst/>
          </a:prstGeom>
          <a:ln w="95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直线连接符 91">
            <a:extLst>
              <a:ext uri="{FF2B5EF4-FFF2-40B4-BE49-F238E27FC236}">
                <a16:creationId xmlns:a16="http://schemas.microsoft.com/office/drawing/2014/main" id="{F80C96DC-F966-8645-80E5-C6356D27B7DF}"/>
              </a:ext>
            </a:extLst>
          </p:cNvPr>
          <p:cNvCxnSpPr>
            <a:cxnSpLocks/>
          </p:cNvCxnSpPr>
          <p:nvPr/>
        </p:nvCxnSpPr>
        <p:spPr>
          <a:xfrm flipH="1" flipV="1">
            <a:off x="10362151" y="4246010"/>
            <a:ext cx="166161" cy="874328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724271" y="53168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lang="en-US" altLang="zh-CN" b="1" dirty="0" err="1">
                <a:latin typeface="微软雅黑" panose="020B0503020204020204" charset="-122"/>
                <a:ea typeface="微软雅黑" panose="020B0503020204020204" charset="-122"/>
              </a:rPr>
              <a:t>DePin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方式：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让每个参与者，成为</a:t>
            </a:r>
            <a:r>
              <a:rPr lang="en-US" altLang="zh-CN" b="1" dirty="0" err="1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Myworld</a:t>
            </a:r>
            <a:r>
              <a:rPr lang="en-US" altLang="zh-CN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世界电信的构建者</a:t>
            </a:r>
            <a:endParaRPr lang="en-US" altLang="zh-CN" b="1" dirty="0">
              <a:solidFill>
                <a:srgbClr val="025CE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85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639382" y="2569378"/>
            <a:ext cx="2980439" cy="867083"/>
            <a:chOff x="3478515" y="2668726"/>
            <a:chExt cx="1846659" cy="867083"/>
          </a:xfrm>
        </p:grpSpPr>
        <p:sp>
          <p:nvSpPr>
            <p:cNvPr id="3" name="文本框 2"/>
            <p:cNvSpPr txBox="1"/>
            <p:nvPr/>
          </p:nvSpPr>
          <p:spPr>
            <a:xfrm>
              <a:off x="3478515" y="2981811"/>
              <a:ext cx="1846659" cy="55399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kumimoji="1"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技术构架</a:t>
              </a:r>
              <a:endParaRPr kumimoji="1"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478617" y="2668726"/>
              <a:ext cx="1370330" cy="30162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 algn="l"/>
              <a:r>
                <a:rPr lang="en-US" altLang="zh-CN" sz="2040" dirty="0">
                  <a:solidFill>
                    <a:schemeClr val="bg1"/>
                  </a:solidFill>
                  <a:latin typeface="Microsoft YaHei Regular" panose="020B0502040204020203" charset="-122"/>
                  <a:ea typeface="Microsoft YaHei Regular" panose="020B0502040204020203" charset="-122"/>
                </a:rPr>
                <a:t>PART Two</a:t>
              </a:r>
              <a:r>
                <a:rPr lang="en-US" altLang="zh-CN" sz="204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639382" y="3436461"/>
            <a:ext cx="2211661" cy="30162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no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YaHei Regular" panose="020B0502040204020203" charset="-122"/>
                <a:ea typeface="Microsoft YaHei Regular" panose="020B0502040204020203" charset="-122"/>
              </a:rPr>
              <a:t>Technical Architecture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69001" y="2420798"/>
            <a:ext cx="1442703" cy="147732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38852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r>
              <a:rPr lang="en-US" altLang="zh-CN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网络技术特点</a:t>
            </a:r>
          </a:p>
        </p:txBody>
      </p:sp>
      <p:sp>
        <p:nvSpPr>
          <p:cNvPr id="99" name="íṣḻîďê"/>
          <p:cNvSpPr txBox="1"/>
          <p:nvPr/>
        </p:nvSpPr>
        <p:spPr bwMode="auto">
          <a:xfrm>
            <a:off x="764586" y="1064388"/>
            <a:ext cx="4733461" cy="384832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ctr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Nets in Nets</a:t>
            </a: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DID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的去中心化虚拟隐私网络，采用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网络切片技术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和区块链技术在互联网上创建一个全新的隐私层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Cloud in Cloud</a:t>
            </a: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将云资源中的存储、算力用分布式基础设施方式做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资源调度打包成服务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来使用，为业务和内容服务降低使用难度和减少持有成本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Fully connected</a:t>
            </a: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支持所有互联网连接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方式如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TCP/FTP/HTTP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，并扩展支持</a:t>
            </a:r>
            <a:r>
              <a:rPr lang="en-US" altLang="zh-CN" sz="1800" b="1" dirty="0" err="1">
                <a:latin typeface="微软雅黑" panose="020B0503020204020204" charset="-122"/>
                <a:ea typeface="微软雅黑" panose="020B0503020204020204" charset="-122"/>
              </a:rPr>
              <a:t>IoT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连接技术包括</a:t>
            </a:r>
            <a:r>
              <a:rPr lang="en-US" altLang="zh-CN" sz="1800" b="1" dirty="0" err="1">
                <a:latin typeface="微软雅黑" panose="020B0503020204020204" charset="-122"/>
                <a:ea typeface="微软雅黑" panose="020B0503020204020204" charset="-122"/>
              </a:rPr>
              <a:t>WiFi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3G/4G/5G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物联网路由等接入方式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íṣḻîďê"/>
          <p:cNvSpPr txBox="1"/>
          <p:nvPr/>
        </p:nvSpPr>
        <p:spPr bwMode="auto">
          <a:xfrm>
            <a:off x="808937" y="4912716"/>
            <a:ext cx="5300653" cy="140072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ctr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目标：完整的</a:t>
            </a:r>
            <a:r>
              <a:rPr lang="en-US" altLang="zh-CN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Web3.0</a:t>
            </a: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基础设施服务体系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，以极低的成本，构建人人皆可参与自治的分布式虚拟网络，我们的</a:t>
            </a: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软件全部开源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，可使用</a:t>
            </a:r>
            <a:r>
              <a:rPr lang="zh-CN" altLang="en-US" sz="18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通用硬件或标准矿机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，充分构建多边参与者共同经营的网络环境。</a:t>
            </a: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2" descr="C:\Users\Administrator\Desktop\df5bf39b4c77f3b9980dfe9b7373bf1a副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5950" y="1423332"/>
            <a:ext cx="4943884" cy="4951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77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矿机</a:t>
            </a:r>
            <a:r>
              <a:rPr lang="en-US" altLang="zh-CN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Box-</a:t>
            </a:r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氘机型式</a:t>
            </a:r>
          </a:p>
        </p:txBody>
      </p:sp>
      <p:sp>
        <p:nvSpPr>
          <p:cNvPr id="5" name="íṣḻîďê"/>
          <p:cNvSpPr txBox="1"/>
          <p:nvPr/>
        </p:nvSpPr>
        <p:spPr bwMode="auto">
          <a:xfrm>
            <a:off x="659325" y="1351555"/>
            <a:ext cx="4598386" cy="165617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t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云化虚拟网络构成：</a:t>
            </a:r>
            <a:r>
              <a:rPr lang="zh-CN" altLang="en-US" sz="16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软件组件许可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（创世节点）、</a:t>
            </a:r>
            <a:r>
              <a:rPr lang="zh-CN" altLang="en-US" sz="16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开源</a:t>
            </a:r>
            <a:r>
              <a:rPr lang="en-US" altLang="zh-CN" sz="16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SDK</a:t>
            </a:r>
            <a:r>
              <a:rPr lang="zh-CN" altLang="en-US" sz="16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（开源定制机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x86 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）、</a:t>
            </a:r>
            <a:r>
              <a:rPr lang="zh-CN" altLang="en-US" sz="16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通用硬件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标准矿机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、等型式的</a:t>
            </a:r>
            <a:r>
              <a:rPr lang="en-US" altLang="zh-CN" sz="1600" b="1" dirty="0" err="1">
                <a:latin typeface="微软雅黑" panose="020B0503020204020204" charset="-122"/>
                <a:ea typeface="微软雅黑" panose="020B0503020204020204" charset="-122"/>
              </a:rPr>
              <a:t>DePIN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网络边端设备和节点参与组网。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" name="微信图片_20200118152050.png" descr="微信图片_202001181520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00" y="3315505"/>
            <a:ext cx="2090642" cy="161599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íṣḻîďê"/>
          <p:cNvSpPr txBox="1"/>
          <p:nvPr/>
        </p:nvSpPr>
        <p:spPr bwMode="auto">
          <a:xfrm>
            <a:off x="5456572" y="1217943"/>
            <a:ext cx="5842878" cy="50606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t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marL="355600" indent="-355600" defTabSz="457200">
              <a:lnSpc>
                <a:spcPct val="150000"/>
              </a:lnSpc>
              <a:buClr>
                <a:srgbClr val="F725D3"/>
              </a:buClr>
              <a:buSzPct val="193000"/>
              <a:buChar char="•"/>
              <a:defRPr sz="28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云化虚拟网络，通用硬件、软件组件、开源组件的边端设备和工作节点参与组网</a:t>
            </a:r>
          </a:p>
          <a:p>
            <a:pPr marL="355600" indent="-355600" defTabSz="457200">
              <a:lnSpc>
                <a:spcPct val="150000"/>
              </a:lnSpc>
              <a:buClr>
                <a:srgbClr val="F725D3"/>
              </a:buClr>
              <a:buSzPct val="193000"/>
              <a:buChar char="•"/>
              <a:defRPr sz="28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PoW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的激励算法，分布式组网支持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智能合约，分布式存储支持的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filecoin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/IPFS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5600" indent="-355600" defTabSz="457200">
              <a:lnSpc>
                <a:spcPct val="150000"/>
              </a:lnSpc>
              <a:buClr>
                <a:srgbClr val="F725D3"/>
              </a:buClr>
              <a:buSzPct val="193000"/>
              <a:buChar char="•"/>
              <a:defRPr sz="28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支持外接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标准可扩展式存储</a:t>
            </a:r>
          </a:p>
          <a:p>
            <a:pPr marL="355600" indent="-355600" defTabSz="457200">
              <a:lnSpc>
                <a:spcPct val="150000"/>
              </a:lnSpc>
              <a:buClr>
                <a:srgbClr val="F725D3"/>
              </a:buClr>
              <a:buSzPct val="193000"/>
              <a:buChar char="•"/>
              <a:defRPr sz="28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ADSL/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光纤互联网接入能力，支持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4G/5G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无线扩展组网（全网通）</a:t>
            </a:r>
          </a:p>
          <a:p>
            <a:pPr marL="355600" indent="-355600" defTabSz="457200">
              <a:lnSpc>
                <a:spcPct val="150000"/>
              </a:lnSpc>
              <a:buClr>
                <a:srgbClr val="F725D3"/>
              </a:buClr>
              <a:buSzPct val="193000"/>
              <a:buChar char="•"/>
              <a:defRPr sz="28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支持容器和云虚机部署和开源服务</a:t>
            </a:r>
          </a:p>
          <a:p>
            <a:pPr marL="355600" indent="-355600" defTabSz="457200">
              <a:lnSpc>
                <a:spcPct val="150000"/>
              </a:lnSpc>
              <a:buClr>
                <a:srgbClr val="F725D3"/>
              </a:buClr>
              <a:buSzPct val="193000"/>
              <a:buChar char="•"/>
              <a:defRPr sz="28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支持分布式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（本地和云节点）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5600" indent="-355600" defTabSz="457200">
              <a:lnSpc>
                <a:spcPct val="150000"/>
              </a:lnSpc>
              <a:buClr>
                <a:srgbClr val="F725D3"/>
              </a:buClr>
              <a:buSzPct val="193000"/>
              <a:buChar char="•"/>
              <a:defRPr sz="2800">
                <a:latin typeface="儷黑 Pro"/>
                <a:ea typeface="儷黑 Pro"/>
                <a:cs typeface="儷黑 Pro"/>
                <a:sym typeface="儷黑 Pro"/>
              </a:defRPr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  <a:buClr>
                <a:srgbClr val="F725D3"/>
              </a:buClr>
              <a:buSzPct val="193000"/>
              <a:defRPr sz="28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氘机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号（创世节点许可）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20000"/>
              </a:lnSpc>
              <a:defRPr sz="25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去中心化的智能骨干互联节点，软件定义的全域覆盖的连接层</a:t>
            </a:r>
          </a:p>
          <a:p>
            <a:pPr defTabSz="457200">
              <a:lnSpc>
                <a:spcPct val="120000"/>
              </a:lnSpc>
              <a:defRPr sz="25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形式：软件定义的组件许可（云或虚拟化）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20000"/>
              </a:lnSpc>
              <a:defRPr sz="2500">
                <a:latin typeface="儷黑 Pro"/>
                <a:ea typeface="儷黑 Pro"/>
                <a:cs typeface="儷黑 Pro"/>
                <a:sym typeface="儷黑 Pro"/>
              </a:defRPr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20000"/>
              </a:lnSpc>
              <a:defRPr sz="25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氘机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号（标准矿机、开源定制机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许可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20000"/>
              </a:lnSpc>
              <a:defRPr sz="25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去中心化的公链域，或自治联盟链的连接节点形式：软件定义的物理矿机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组件；提供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接口和开源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协议包及许可</a:t>
            </a:r>
          </a:p>
          <a:p>
            <a:pPr defTabSz="457200">
              <a:lnSpc>
                <a:spcPct val="120000"/>
              </a:lnSpc>
              <a:defRPr sz="2500">
                <a:latin typeface="儷黑 Pro"/>
                <a:ea typeface="儷黑 Pro"/>
                <a:cs typeface="儷黑 Pro"/>
                <a:sym typeface="儷黑 Pro"/>
              </a:defRPr>
            </a:pPr>
            <a:r>
              <a:rPr lang="zh-CN" altLang="en-US" sz="1400" dirty="0"/>
              <a:t> </a:t>
            </a:r>
          </a:p>
          <a:p>
            <a:pPr marL="355600" indent="-355600" defTabSz="457200">
              <a:lnSpc>
                <a:spcPct val="150000"/>
              </a:lnSpc>
              <a:buClr>
                <a:srgbClr val="F725D3"/>
              </a:buClr>
              <a:buSzPct val="193000"/>
              <a:buChar char="•"/>
              <a:defRPr sz="2800">
                <a:latin typeface="儷黑 Pro"/>
                <a:ea typeface="儷黑 Pro"/>
                <a:cs typeface="儷黑 Pro"/>
                <a:sym typeface="儷黑 Pro"/>
              </a:defRPr>
            </a:pP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022C74-D8EE-047F-160B-F02378E99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44" y="3528420"/>
            <a:ext cx="1181100" cy="12906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3B6DDD-5D6F-4DCE-469C-4CF34828194D}"/>
              </a:ext>
            </a:extLst>
          </p:cNvPr>
          <p:cNvSpPr txBox="1"/>
          <p:nvPr/>
        </p:nvSpPr>
        <p:spPr>
          <a:xfrm>
            <a:off x="1403011" y="493149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标准矿机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60D2E0-80EE-3FDD-1BC1-20B3486C0DED}"/>
              </a:ext>
            </a:extLst>
          </p:cNvPr>
          <p:cNvSpPr txBox="1"/>
          <p:nvPr/>
        </p:nvSpPr>
        <p:spPr>
          <a:xfrm>
            <a:off x="3148477" y="4931498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开源定制机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7035A1-C233-6BED-8FCF-E7C24AB536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02" y="5452104"/>
            <a:ext cx="1019102" cy="7120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B0D824-2660-40CC-A0EF-818E64E896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85" y="5452104"/>
            <a:ext cx="1019102" cy="7120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0150408-E019-3818-EF98-26D0DECC8D0E}"/>
              </a:ext>
            </a:extLst>
          </p:cNvPr>
          <p:cNvSpPr txBox="1"/>
          <p:nvPr/>
        </p:nvSpPr>
        <p:spPr>
          <a:xfrm>
            <a:off x="2373253" y="622310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创世节点许可</a:t>
            </a:r>
          </a:p>
        </p:txBody>
      </p:sp>
    </p:spTree>
    <p:extLst>
      <p:ext uri="{BB962C8B-B14F-4D97-AF65-F5344CB8AC3E}">
        <p14:creationId xmlns:p14="http://schemas.microsoft.com/office/powerpoint/2010/main" val="4081543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09" y="266554"/>
            <a:ext cx="3661691" cy="87576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95885" y="230505"/>
            <a:ext cx="10515600" cy="454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Myworld</a:t>
            </a:r>
            <a:r>
              <a:rPr lang="zh-CN" altLang="en-US" sz="2400" b="1" dirty="0">
                <a:solidFill>
                  <a:srgbClr val="025C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节点结构图</a:t>
            </a:r>
          </a:p>
        </p:txBody>
      </p:sp>
      <p:pic>
        <p:nvPicPr>
          <p:cNvPr id="74" name="45101690188025_.pic.jpg" descr="45101690188025_.p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596" y="1861666"/>
            <a:ext cx="5561728" cy="282721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06958E9-BCD9-21D7-3ECC-84A940222A24}"/>
              </a:ext>
            </a:extLst>
          </p:cNvPr>
          <p:cNvSpPr/>
          <p:nvPr/>
        </p:nvSpPr>
        <p:spPr>
          <a:xfrm>
            <a:off x="3998265" y="2229631"/>
            <a:ext cx="824116" cy="2542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创世节点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0EC11F-6B23-BEC8-97EF-06FB490E529D}"/>
              </a:ext>
            </a:extLst>
          </p:cNvPr>
          <p:cNvSpPr/>
          <p:nvPr/>
        </p:nvSpPr>
        <p:spPr>
          <a:xfrm>
            <a:off x="6270481" y="2229631"/>
            <a:ext cx="824116" cy="2542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创世节点</a:t>
            </a:r>
          </a:p>
        </p:txBody>
      </p:sp>
      <p:sp>
        <p:nvSpPr>
          <p:cNvPr id="41" name="íṣḻîďê"/>
          <p:cNvSpPr txBox="1"/>
          <p:nvPr/>
        </p:nvSpPr>
        <p:spPr bwMode="auto">
          <a:xfrm>
            <a:off x="151792" y="795342"/>
            <a:ext cx="2947123" cy="357127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ctr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Web3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互联网叠加的广域网络，是传统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VPN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的优化替代方案，无需改变现有网络架构和防火墙策略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采用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标识地址路由和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P2P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对等网络协议实现互联网专网加密传输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去中心化的虚拟专用隐私网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，真正的将核心网络安全与区块链技术结合起来全</a:t>
            </a:r>
          </a:p>
          <a:p>
            <a:pPr>
              <a:spcBef>
                <a:spcPct val="0"/>
              </a:spcBef>
            </a:pP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íṣḻîďê"/>
          <p:cNvSpPr txBox="1"/>
          <p:nvPr/>
        </p:nvSpPr>
        <p:spPr bwMode="auto">
          <a:xfrm>
            <a:off x="8406005" y="1536328"/>
            <a:ext cx="3421067" cy="19776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6" tIns="45728" rIns="91456" bIns="45728" anchor="ctr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Fully connected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把</a:t>
            </a:r>
            <a:r>
              <a:rPr lang="en-US" altLang="zh-CN" sz="1600" b="1" dirty="0" err="1">
                <a:latin typeface="微软雅黑" panose="020B0503020204020204" charset="-122"/>
                <a:ea typeface="微软雅黑" panose="020B0503020204020204" charset="-122"/>
              </a:rPr>
              <a:t>DePIN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参与者各自的互联网接入资源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通过矿机接入到生态节点，充分发挥现有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4G/5G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网络的高速泛在全覆盖资源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融合互联网宽带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ADSL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节点，城域网云接入节点、公有云云主机资源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打破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Web2.0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资源中心化的现状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59523" y="6297847"/>
            <a:ext cx="8130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以完整开放的技术服务体系，搭建</a:t>
            </a:r>
            <a:r>
              <a:rPr lang="zh-CN" altLang="en-US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承载</a:t>
            </a:r>
            <a:r>
              <a:rPr lang="en-US" altLang="zh-CN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Web3.0</a:t>
            </a:r>
            <a:r>
              <a:rPr lang="zh-CN" altLang="en-US" b="1" dirty="0">
                <a:solidFill>
                  <a:srgbClr val="025CE6"/>
                </a:solidFill>
                <a:latin typeface="微软雅黑" panose="020B0503020204020204" charset="-122"/>
                <a:ea typeface="微软雅黑" panose="020B0503020204020204" charset="-122"/>
              </a:rPr>
              <a:t>的第三代互联网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基础设施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455" y="3908041"/>
            <a:ext cx="3068081" cy="21970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07" y="3779159"/>
            <a:ext cx="3296013" cy="237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963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bac5574-c16e-462b-8634-133af68a14b3"/>
  <p:tag name="COMMONDATA" val="eyJoZGlkIjoiOWVhOGM1MjhiZTBhOGJiYjUyM2Q3NzNlMTJmOGUyZW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1697</Words>
  <Application>Microsoft Macintosh PowerPoint</Application>
  <PresentationFormat>宽屏</PresentationFormat>
  <Paragraphs>293</Paragraphs>
  <Slides>21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等线</vt:lpstr>
      <vt:lpstr>等线 Light</vt:lpstr>
      <vt:lpstr>儷黑 Pro</vt:lpstr>
      <vt:lpstr>Microsoft YaHei</vt:lpstr>
      <vt:lpstr>Microsoft YaHei</vt:lpstr>
      <vt:lpstr>Microsoft YaHei Regular</vt:lpstr>
      <vt:lpstr>PingFang SC</vt:lpstr>
      <vt:lpstr>Arial</vt:lpstr>
      <vt:lpstr>Calibri</vt:lpstr>
      <vt:lpstr>Calibri Light</vt:lpstr>
      <vt:lpstr>Helvetica Neue Medium</vt:lpstr>
      <vt:lpstr>Wingdings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演讲题目</dc:title>
  <dc:creator>薛晨</dc:creator>
  <cp:lastModifiedBy>Roy Fei</cp:lastModifiedBy>
  <cp:revision>215</cp:revision>
  <dcterms:created xsi:type="dcterms:W3CDTF">2023-04-18T02:01:00Z</dcterms:created>
  <dcterms:modified xsi:type="dcterms:W3CDTF">2023-09-16T13:45:55Z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661C00FE5464486194F04B9492A9F33A</vt:lpwstr>
  </property>
</Properties>
</file>